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91" r:id="rId5"/>
    <p:sldId id="271" r:id="rId6"/>
    <p:sldId id="285" r:id="rId7"/>
    <p:sldId id="293" r:id="rId8"/>
    <p:sldId id="269" r:id="rId9"/>
    <p:sldId id="268" r:id="rId10"/>
    <p:sldId id="270" r:id="rId11"/>
    <p:sldId id="272" r:id="rId12"/>
    <p:sldId id="340" r:id="rId13"/>
    <p:sldId id="313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D34A-784B-430E-83DF-49D19375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C3EB8-269F-4906-A8B3-1D3EF562C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A004-AD0C-4566-8A49-6AB5BB8B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47D35-EF5B-4EEF-8D85-B2F4FEE6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F74B-1F26-423F-9EC3-9C4123ED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1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68D8-C4C3-464F-886C-DDB4CDC5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CA4AC-BE6B-485D-BB5C-E16BFF834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463F-35EE-4998-956B-7C9AFC5E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4AE8E-2EA2-442A-A33B-01D86BCC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8AF2-03B4-4501-849B-56E6D923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B26C0-0BD5-4B52-BE06-10ED3E83D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F741-6816-43B3-817F-DE23ED149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05E3-1667-4A6A-ACB1-966CDBEC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2BDBD-C299-4796-9B34-1018AD52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18FC-D817-49C0-BDB4-59AE396A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0B01-E612-486C-87A0-E0DFAB3B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9BE0-578C-497A-A388-018491DDC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BACAC-11DC-4CB6-B7FC-608C10B5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6E5FA-7CF5-4B8D-AA3B-6D724D67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386D-6329-4816-9FDE-4C32AD72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6F75-2284-4B86-B0B0-ABDEEBF8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62A1-C75A-4DB3-82FD-37305AE0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BA84-387B-46C4-A840-23E58129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1101C-C780-43CA-B9D2-EED33B20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2963-F303-46BB-A53C-3B1B7D28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54B0-77D9-4791-BA4F-315B99C9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AF2D-26B3-4369-921F-F35242365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D5B8A-45C6-4698-A39A-F04F8772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E1061-A145-4BD5-92B6-3626E4E5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862A3-FC53-4A5F-9019-EADFF033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3BBA2-28D3-4349-96B0-F1EB7BD4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8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F3F-3EFA-4893-957F-C90889ED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BE167-FB4D-4687-8082-6B38E3B91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39E76-A923-42F1-AC9A-A87C00425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E126C-9056-48C6-9A54-C0D4A8B93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7F6FB-C218-4FE0-816C-2790B8014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276D5E-B8B5-4489-899F-98E6AF95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744CB-E8EE-42C3-B3E8-BCDC39AF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93C4D-F2B1-44D9-BFAB-41D803BF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F8F9-B83F-4C8E-AC9F-D0353CFB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411AE-EAB6-4DA2-A1E0-7DED6AE2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C0EDE-5178-40F3-A355-FD284895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AE34E-64D6-4E55-A957-75549E95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CB518-D07C-4C7D-9362-E944A95C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CC953-0010-4BFD-9B76-B9E140AA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A500-EE81-4F48-B860-95B571E7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0CEC-984E-42C1-B6F7-31DC5C8E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A740C-616C-442B-9D8B-44612A14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AE149-7EE8-4FE5-8440-EADAD0F3A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540C6-58CE-45C2-BEBB-1ED4AC53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9200B-2584-435A-8EEC-48774DDE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A7E8B-D81A-4639-9E5A-29430CDE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8AEF-37C7-47DC-8DA2-3F010095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22CF8-2BE5-442F-B3A9-D9AE87CE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8884A-303F-49C8-BA94-A9A1DF1D7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F991E-C24A-4D52-BDDF-5CB75A52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98470-4A11-4EE2-87BF-BC2B77EF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1AFE6-690A-443D-A6E1-47C51C4E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4EBAE-60F0-4EA0-9E7D-DD8388D2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32889-CC6D-42E9-AE26-D1D2C7F7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ED0C-AC68-4864-BA0E-224A0BF9C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4349-58BE-4D9E-8670-A8A155BD37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4593-2124-40CF-901E-4B6A91983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BB74-B3F8-472D-A66A-053120D5C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E5C7-8097-40A5-9CC4-8336734D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a.gov/survivor-quick-start-guide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va.gov/BENEFITS/benefits-summary/SummaryofVADependentsandSurvivorsBenefit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fits.va.gov/BENEFITS/factsheets/survivors/dic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a.gov/decision-reviews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pensio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B3428-378B-4F23-B66F-E66DBAD9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11" y="769440"/>
            <a:ext cx="5412709" cy="3778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21395-22DB-4DA3-87FB-2966C743E612}"/>
              </a:ext>
            </a:extLst>
          </p:cNvPr>
          <p:cNvSpPr txBox="1"/>
          <p:nvPr/>
        </p:nvSpPr>
        <p:spPr>
          <a:xfrm>
            <a:off x="3795072" y="0"/>
            <a:ext cx="460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VA Pension Benefit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14076-B46B-4336-962D-93A6F5CBD459}"/>
              </a:ext>
            </a:extLst>
          </p:cNvPr>
          <p:cNvSpPr txBox="1"/>
          <p:nvPr/>
        </p:nvSpPr>
        <p:spPr>
          <a:xfrm>
            <a:off x="281796" y="4363712"/>
            <a:ext cx="11628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Filing a Claim</a:t>
            </a:r>
          </a:p>
          <a:p>
            <a:r>
              <a:rPr lang="en-US" sz="2400" dirty="0"/>
              <a:t>In house intake information needed to start a claim and a guide as to what forms we will use are on the information table. </a:t>
            </a:r>
          </a:p>
          <a:p>
            <a:endParaRPr lang="en-US" sz="2400" dirty="0"/>
          </a:p>
          <a:p>
            <a:r>
              <a:rPr lang="en-US" sz="2400" dirty="0"/>
              <a:t>If you want to file a claim please take one and fill it out and bring it to our office.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823E7-99A6-44C3-AA0D-C80E1CCC7115}"/>
              </a:ext>
            </a:extLst>
          </p:cNvPr>
          <p:cNvSpPr txBox="1"/>
          <p:nvPr/>
        </p:nvSpPr>
        <p:spPr>
          <a:xfrm>
            <a:off x="4058819" y="6302704"/>
            <a:ext cx="398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file a Pension Claim</a:t>
            </a:r>
          </a:p>
        </p:txBody>
      </p:sp>
    </p:spTree>
    <p:extLst>
      <p:ext uri="{BB962C8B-B14F-4D97-AF65-F5344CB8AC3E}">
        <p14:creationId xmlns:p14="http://schemas.microsoft.com/office/powerpoint/2010/main" val="188856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E5B47-E194-4BE7-8C3B-521BF529E8B8}"/>
              </a:ext>
            </a:extLst>
          </p:cNvPr>
          <p:cNvSpPr txBox="1"/>
          <p:nvPr/>
        </p:nvSpPr>
        <p:spPr>
          <a:xfrm>
            <a:off x="1272330" y="1488254"/>
            <a:ext cx="9647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Veteran getting Medicare is in need of home health care </a:t>
            </a:r>
          </a:p>
          <a:p>
            <a:r>
              <a:rPr lang="en-US" dirty="0"/>
              <a:t>Contact Area 7 - Robin Walsh Sullivan County social worker at 812-238-1561 ext-238</a:t>
            </a:r>
          </a:p>
          <a:p>
            <a:r>
              <a:rPr lang="en-US" dirty="0"/>
              <a:t>Visits by a nurse and someone to assist with other items.</a:t>
            </a:r>
          </a:p>
          <a:p>
            <a:endParaRPr lang="en-US" dirty="0"/>
          </a:p>
          <a:p>
            <a:r>
              <a:rPr lang="en-US" dirty="0"/>
              <a:t>VA social worker at Terre Haute VA Clinic 812-478-1825 </a:t>
            </a:r>
          </a:p>
          <a:p>
            <a:r>
              <a:rPr lang="en-US" dirty="0"/>
              <a:t>Must be enrolled in VA Health Care for home health care – they offer respite care if qualified.</a:t>
            </a:r>
          </a:p>
          <a:p>
            <a:endParaRPr lang="en-US" dirty="0"/>
          </a:p>
          <a:p>
            <a:r>
              <a:rPr lang="en-US" dirty="0"/>
              <a:t>To qualify for a Primary Caregiver for a veteran – Served Sept 11, 2001 or after, disability must be service related to service,  etc.</a:t>
            </a:r>
          </a:p>
          <a:p>
            <a:r>
              <a:rPr lang="en-US" dirty="0"/>
              <a:t>Has a serious injury—including traumatic brain injury, psychological trauma, or other mental disorder—that was caused or made worse by their active-duty service on or after September 11, 2001, </a:t>
            </a:r>
            <a:r>
              <a:rPr lang="en-US" b="1" dirty="0"/>
              <a:t>and</a:t>
            </a:r>
            <a:endParaRPr lang="en-US" dirty="0"/>
          </a:p>
          <a:p>
            <a:r>
              <a:rPr lang="en-US" dirty="0"/>
              <a:t>Needs personal care services because they can’t perform one or more activities of daily living </a:t>
            </a:r>
            <a:r>
              <a:rPr lang="en-US" b="1" dirty="0"/>
              <a:t>and/or</a:t>
            </a:r>
            <a:r>
              <a:rPr lang="en-US" dirty="0"/>
              <a:t> needs supervision or protection based on symptoms of lasting neurological damage or injury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09EF3-D7F0-4667-86D0-B70C80F54D85}"/>
              </a:ext>
            </a:extLst>
          </p:cNvPr>
          <p:cNvSpPr txBox="1"/>
          <p:nvPr/>
        </p:nvSpPr>
        <p:spPr>
          <a:xfrm>
            <a:off x="1154959" y="36196"/>
            <a:ext cx="9882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Pension is for Low Income, Low Net Worth </a:t>
            </a:r>
          </a:p>
        </p:txBody>
      </p:sp>
    </p:spTree>
    <p:extLst>
      <p:ext uri="{BB962C8B-B14F-4D97-AF65-F5344CB8AC3E}">
        <p14:creationId xmlns:p14="http://schemas.microsoft.com/office/powerpoint/2010/main" val="249295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A967-19B4-440E-B238-ED084EB4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451"/>
            <a:ext cx="9144000" cy="612476"/>
          </a:xfrm>
        </p:spPr>
        <p:txBody>
          <a:bodyPr>
            <a:normAutofit fontScale="90000"/>
          </a:bodyPr>
          <a:lstStyle/>
          <a:p>
            <a:r>
              <a:rPr lang="en-US" sz="4400" u="sng" dirty="0"/>
              <a:t>Survivor’s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B8788-24D1-44C9-AED1-43562CC08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23542"/>
            <a:ext cx="9144000" cy="975862"/>
          </a:xfrm>
        </p:spPr>
        <p:txBody>
          <a:bodyPr>
            <a:normAutofit/>
          </a:bodyPr>
          <a:lstStyle/>
          <a:p>
            <a:r>
              <a:rPr lang="en-US" b="1" u="sng" dirty="0"/>
              <a:t>What can a Survivor of a Veteran receive from the VA if eligible?</a:t>
            </a:r>
            <a:endParaRPr lang="en-US" dirty="0"/>
          </a:p>
          <a:p>
            <a:r>
              <a:rPr lang="en-US" u="sng" dirty="0">
                <a:hlinkClick r:id="rId2"/>
              </a:rPr>
              <a:t>https://www.va.gov/survivor-quick-start-guide.pdf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2212F-69E6-4A88-A2D9-BC2E6E33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66" y="1699404"/>
            <a:ext cx="5086350" cy="51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5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97B98-B368-42F4-B2F1-EB99070D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44" y="752655"/>
            <a:ext cx="7086600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2FA194-6EC1-4A78-86B5-FFA5E03ED311}"/>
              </a:ext>
            </a:extLst>
          </p:cNvPr>
          <p:cNvSpPr txBox="1"/>
          <p:nvPr/>
        </p:nvSpPr>
        <p:spPr>
          <a:xfrm>
            <a:off x="126521" y="850568"/>
            <a:ext cx="31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the fact sheet on the table.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46D0D-8CB5-4602-B447-0143D851620B}"/>
              </a:ext>
            </a:extLst>
          </p:cNvPr>
          <p:cNvSpPr txBox="1"/>
          <p:nvPr/>
        </p:nvSpPr>
        <p:spPr>
          <a:xfrm>
            <a:off x="1422399" y="0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Miscellaneous Benefits Federal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246A1-3DBE-4918-91F2-0B003C04B693}"/>
              </a:ext>
            </a:extLst>
          </p:cNvPr>
          <p:cNvSpPr txBox="1"/>
          <p:nvPr/>
        </p:nvSpPr>
        <p:spPr>
          <a:xfrm>
            <a:off x="126521" y="1337430"/>
            <a:ext cx="263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Survivor’s of Veterans.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BFF08-9C0C-4AAF-B217-4D762CD16A9B}"/>
              </a:ext>
            </a:extLst>
          </p:cNvPr>
          <p:cNvSpPr/>
          <p:nvPr/>
        </p:nvSpPr>
        <p:spPr>
          <a:xfrm>
            <a:off x="557841" y="6488668"/>
            <a:ext cx="10643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https://benefits.va.gov/BENEFITS/benefits-summary/SummaryofVADependentsandSurvivorsBenefits.pdf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6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C573-34A8-440C-8269-C6C9BBE1F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5922"/>
            <a:ext cx="9144000" cy="1094567"/>
          </a:xfrm>
        </p:spPr>
        <p:txBody>
          <a:bodyPr>
            <a:normAutofit fontScale="90000"/>
          </a:bodyPr>
          <a:lstStyle/>
          <a:p>
            <a:r>
              <a:rPr lang="en-US" sz="4400" u="sng" dirty="0"/>
              <a:t>Dependent Indemnity Compensation (DIC)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7D57F-D34D-4EA4-BCA9-9C673BB74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936" y="741873"/>
            <a:ext cx="11015932" cy="611612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(DIC) is a monthly tax-free benefit provided to an eligible surviving spouse, dependent child(ren), and/or parent(s) of a deceased Servicemember or Veteran.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may be eligible for DIC benefits if you are a surviving spouse, dependent child, or parent of a Veteran who meets the requirements like died of their service connected disabilities.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 are also marriage requirements.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See the fact sheet on the information table.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Below is a fact sheet for DIC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https://benefits.va.gov/BENEFITS/factsheets/survivors/dic.pdf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0B417C-7769-4FB0-9047-ADBA8C8357AC}"/>
              </a:ext>
            </a:extLst>
          </p:cNvPr>
          <p:cNvSpPr txBox="1">
            <a:spLocks/>
          </p:cNvSpPr>
          <p:nvPr/>
        </p:nvSpPr>
        <p:spPr>
          <a:xfrm>
            <a:off x="3063813" y="5804347"/>
            <a:ext cx="6064371" cy="490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https://www.va.gov/decision-reviews/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4CD5C-B365-4817-A765-890E35AF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28" y="808624"/>
            <a:ext cx="8836343" cy="48719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B5E695-0066-48F7-8563-4C314D807B4C}"/>
              </a:ext>
            </a:extLst>
          </p:cNvPr>
          <p:cNvSpPr txBox="1">
            <a:spLocks/>
          </p:cNvSpPr>
          <p:nvPr/>
        </p:nvSpPr>
        <p:spPr>
          <a:xfrm>
            <a:off x="2863970" y="197330"/>
            <a:ext cx="6728603" cy="6124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Appeals Process</a:t>
            </a:r>
          </a:p>
        </p:txBody>
      </p:sp>
    </p:spTree>
    <p:extLst>
      <p:ext uri="{BB962C8B-B14F-4D97-AF65-F5344CB8AC3E}">
        <p14:creationId xmlns:p14="http://schemas.microsoft.com/office/powerpoint/2010/main" val="174546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C22FF-4F49-464F-BA1E-659FE7E1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90" y="600576"/>
            <a:ext cx="9061419" cy="58129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75031C-D4F3-4DF2-8F65-0EF05D9DCC65}"/>
              </a:ext>
            </a:extLst>
          </p:cNvPr>
          <p:cNvSpPr txBox="1">
            <a:spLocks/>
          </p:cNvSpPr>
          <p:nvPr/>
        </p:nvSpPr>
        <p:spPr>
          <a:xfrm>
            <a:off x="2863970" y="134749"/>
            <a:ext cx="6728603" cy="6124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Appeals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32106-BD62-4829-9A12-2289B5E20C95}"/>
              </a:ext>
            </a:extLst>
          </p:cNvPr>
          <p:cNvSpPr txBox="1"/>
          <p:nvPr/>
        </p:nvSpPr>
        <p:spPr>
          <a:xfrm>
            <a:off x="4020262" y="6466062"/>
            <a:ext cx="441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our office if are appealing a decision.</a:t>
            </a:r>
          </a:p>
        </p:txBody>
      </p:sp>
    </p:spTree>
    <p:extLst>
      <p:ext uri="{BB962C8B-B14F-4D97-AF65-F5344CB8AC3E}">
        <p14:creationId xmlns:p14="http://schemas.microsoft.com/office/powerpoint/2010/main" val="205266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81DA-F99E-4487-8D66-69A4BF56B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80" y="1203385"/>
            <a:ext cx="11182439" cy="1383188"/>
          </a:xfrm>
        </p:spPr>
        <p:txBody>
          <a:bodyPr>
            <a:noAutofit/>
          </a:bodyPr>
          <a:lstStyle/>
          <a:p>
            <a:pPr algn="l"/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2800" dirty="0">
                <a:latin typeface="+mn-lt"/>
              </a:rPr>
              <a:t>This type of “Pension” does not mean Retirement. It is a term used by the VA for a low income monthly monetary benefit.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 veteran or a surviving spouse or child might qualify for this Pension.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35E2E-7CB5-4B61-A995-8AD20B17FF0A}"/>
              </a:ext>
            </a:extLst>
          </p:cNvPr>
          <p:cNvSpPr txBox="1"/>
          <p:nvPr/>
        </p:nvSpPr>
        <p:spPr>
          <a:xfrm>
            <a:off x="1154959" y="0"/>
            <a:ext cx="9882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Pension is for Low Income, Low Net Worth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29842-1191-4A4F-B27A-BCDECB9E53D7}"/>
              </a:ext>
            </a:extLst>
          </p:cNvPr>
          <p:cNvSpPr txBox="1"/>
          <p:nvPr/>
        </p:nvSpPr>
        <p:spPr>
          <a:xfrm>
            <a:off x="504780" y="2350917"/>
            <a:ext cx="116284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b="1" dirty="0"/>
              <a:t>Three Types of Pensions for Veterans and Survivor’s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Pension – Very low income assistance.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Housebound – Not able to leave the home.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Aid and Attendance - Nursing Home or Assisted Living.</a:t>
            </a:r>
          </a:p>
          <a:p>
            <a:r>
              <a:rPr lang="en-US" sz="2400" dirty="0"/>
              <a:t>The VA pays a set amount for each type of Pension and divides it into monthly payments into your direct deposit bank account. </a:t>
            </a:r>
          </a:p>
          <a:p>
            <a:r>
              <a:rPr lang="en-US" sz="2400" dirty="0"/>
              <a:t>Follow the link below for more information. See fact sheet on the information table.</a:t>
            </a:r>
          </a:p>
          <a:p>
            <a:r>
              <a:rPr lang="en-US" dirty="0">
                <a:hlinkClick r:id="rId2"/>
              </a:rPr>
              <a:t>https://www.va.gov/pension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9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7B9E0-FF06-4D47-8D39-85907C500A0A}"/>
              </a:ext>
            </a:extLst>
          </p:cNvPr>
          <p:cNvSpPr txBox="1"/>
          <p:nvPr/>
        </p:nvSpPr>
        <p:spPr>
          <a:xfrm>
            <a:off x="2097950" y="0"/>
            <a:ext cx="7996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are the benefits of joining a </a:t>
            </a:r>
          </a:p>
          <a:p>
            <a:r>
              <a:rPr lang="en-US" sz="4400" dirty="0"/>
              <a:t>Veterans Service Organization?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10693-2FE6-4550-AF88-E0E70C7AD032}"/>
              </a:ext>
            </a:extLst>
          </p:cNvPr>
          <p:cNvSpPr txBox="1"/>
          <p:nvPr/>
        </p:nvSpPr>
        <p:spPr>
          <a:xfrm>
            <a:off x="886336" y="1446550"/>
            <a:ext cx="104247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Local Area Posts:</a:t>
            </a:r>
          </a:p>
          <a:p>
            <a:r>
              <a:rPr lang="en-US" sz="2400" dirty="0"/>
              <a:t>American Legion – Dugger, Hymera, Shelburn, Sullivan and Carlisle Prison</a:t>
            </a:r>
          </a:p>
          <a:p>
            <a:r>
              <a:rPr lang="en-US" sz="2400" dirty="0"/>
              <a:t>AMVETS – Hi-Way 40 west of Terre Haute</a:t>
            </a:r>
          </a:p>
          <a:p>
            <a:r>
              <a:rPr lang="en-US" sz="2400" dirty="0"/>
              <a:t>VFW – Sullivan</a:t>
            </a:r>
          </a:p>
          <a:p>
            <a:r>
              <a:rPr lang="en-US" sz="2400" dirty="0"/>
              <a:t>American Legion Membership – </a:t>
            </a:r>
            <a:r>
              <a:rPr lang="en-US" sz="2400" b="1" dirty="0"/>
              <a:t>does not </a:t>
            </a:r>
            <a:r>
              <a:rPr lang="en-US" sz="2400" dirty="0"/>
              <a:t>have a wartime requirement now</a:t>
            </a:r>
          </a:p>
          <a:p>
            <a:r>
              <a:rPr lang="en-US" sz="2400" dirty="0"/>
              <a:t>Contact information for these are on the table.</a:t>
            </a:r>
          </a:p>
          <a:p>
            <a:endParaRPr lang="en-US" sz="2400" dirty="0"/>
          </a:p>
          <a:p>
            <a:r>
              <a:rPr lang="en-US" sz="2400" dirty="0"/>
              <a:t>Also there are membership opportunities for spouses, children and grandchildren.</a:t>
            </a:r>
          </a:p>
          <a:p>
            <a:r>
              <a:rPr lang="en-US" sz="2400" dirty="0"/>
              <a:t>i.e., Auxiliary &amp; Sons. </a:t>
            </a:r>
          </a:p>
          <a:p>
            <a:endParaRPr lang="en-US" sz="2400" dirty="0"/>
          </a:p>
          <a:p>
            <a:r>
              <a:rPr lang="en-US" sz="2400" b="1" dirty="0"/>
              <a:t>Membership Benefits:</a:t>
            </a:r>
          </a:p>
          <a:p>
            <a:r>
              <a:rPr lang="en-US" sz="2400" dirty="0"/>
              <a:t>Helping fellow veterans, boys and girls state, other programs, they lobby congress </a:t>
            </a:r>
          </a:p>
          <a:p>
            <a:r>
              <a:rPr lang="en-US" sz="2400" dirty="0"/>
              <a:t>for veteran benefits. Receive Discounts on Auto Rental, Financial &amp; Insurance, </a:t>
            </a:r>
          </a:p>
          <a:p>
            <a:r>
              <a:rPr lang="en-US" sz="2400" dirty="0"/>
              <a:t>Media &amp; Entertainment, Medical, Moving &amp; Relocation, Retail, Travel &amp; Lodging.</a:t>
            </a:r>
          </a:p>
        </p:txBody>
      </p:sp>
    </p:spTree>
    <p:extLst>
      <p:ext uri="{BB962C8B-B14F-4D97-AF65-F5344CB8AC3E}">
        <p14:creationId xmlns:p14="http://schemas.microsoft.com/office/powerpoint/2010/main" val="129796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81DA-F99E-4487-8D66-69A4BF56B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618" y="3545456"/>
            <a:ext cx="10912764" cy="2502271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000" b="1" dirty="0"/>
              <a:t>Steps to file for a VA Pension Claim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For Veteran:</a:t>
            </a:r>
            <a:br>
              <a:rPr lang="en-US" sz="4000" b="1" dirty="0"/>
            </a:br>
            <a:r>
              <a:rPr lang="en-US" sz="4000" b="1" dirty="0"/>
              <a:t>Veteran must have served wartime.</a:t>
            </a:r>
            <a:br>
              <a:rPr lang="en-US" sz="4000" b="1" dirty="0"/>
            </a:b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For Surviving Spouse/Child:</a:t>
            </a:r>
            <a:br>
              <a:rPr lang="en-US" sz="4000" b="1" dirty="0"/>
            </a:br>
            <a:r>
              <a:rPr lang="en-US" sz="4000" b="1" dirty="0"/>
              <a:t>Survivor’s spouse, children must have served wartime.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https://www.va.gov/pension/survivors-pension/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26202-488A-4D71-A769-AEF7EDF34676}"/>
              </a:ext>
            </a:extLst>
          </p:cNvPr>
          <p:cNvSpPr txBox="1"/>
          <p:nvPr/>
        </p:nvSpPr>
        <p:spPr>
          <a:xfrm>
            <a:off x="3795072" y="0"/>
            <a:ext cx="460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VA Pension Benefit</a:t>
            </a:r>
          </a:p>
        </p:txBody>
      </p:sp>
    </p:spTree>
    <p:extLst>
      <p:ext uri="{BB962C8B-B14F-4D97-AF65-F5344CB8AC3E}">
        <p14:creationId xmlns:p14="http://schemas.microsoft.com/office/powerpoint/2010/main" val="38374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5569FC-64B3-4B42-9391-41FC2305ED84}"/>
              </a:ext>
            </a:extLst>
          </p:cNvPr>
          <p:cNvGraphicFramePr>
            <a:graphicFrameLocks noGrp="1"/>
          </p:cNvGraphicFramePr>
          <p:nvPr/>
        </p:nvGraphicFramePr>
        <p:xfrm>
          <a:off x="548482" y="960812"/>
          <a:ext cx="11095033" cy="5452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5033">
                  <a:extLst>
                    <a:ext uri="{9D8B030D-6E8A-4147-A177-3AD203B41FA5}">
                      <a16:colId xmlns:a16="http://schemas.microsoft.com/office/drawing/2014/main" val="3042010891"/>
                    </a:ext>
                  </a:extLst>
                </a:gridCol>
              </a:tblGrid>
              <a:tr h="1094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Mexican Border Period (May 9, 1916 – April 5, 1917 for Veterans who served in Mexico, on its borders, or adjacent waters)</a:t>
                      </a:r>
                      <a:endParaRPr lang="en-US" sz="24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18839"/>
                  </a:ext>
                </a:extLst>
              </a:tr>
              <a:tr h="64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World War I (April 6, 1917 – November 11, 1918)</a:t>
                      </a:r>
                      <a:endParaRPr lang="en-US" sz="24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573243"/>
                  </a:ext>
                </a:extLst>
              </a:tr>
              <a:tr h="64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World War II (December 7, 1941 – December 31, 1946)</a:t>
                      </a:r>
                      <a:endParaRPr lang="en-US" sz="24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481714"/>
                  </a:ext>
                </a:extLst>
              </a:tr>
              <a:tr h="64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Korean conflict (June 27, 1950 – January 31, 1955)</a:t>
                      </a:r>
                      <a:endParaRPr lang="en-US" sz="24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06974017"/>
                  </a:ext>
                </a:extLst>
              </a:tr>
              <a:tr h="1331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Vietnam era (February 28, 1961 – May 7, 1975 for Veterans who served in the Republic of Vietnam during that period; otherwise August 5, 1964 – May 7, 1975)</a:t>
                      </a:r>
                      <a:endParaRPr lang="en-US" sz="24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488307"/>
                  </a:ext>
                </a:extLst>
              </a:tr>
              <a:tr h="1094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Gulf War (August 2, 1990 – through a future date to be set by law or Presidential Proclamation)</a:t>
                      </a:r>
                      <a:endParaRPr lang="en-US" sz="24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1965999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AE105E-F06A-4F84-8CED-36312ECE5C1A}"/>
              </a:ext>
            </a:extLst>
          </p:cNvPr>
          <p:cNvSpPr txBox="1"/>
          <p:nvPr/>
        </p:nvSpPr>
        <p:spPr>
          <a:xfrm>
            <a:off x="3901809" y="37482"/>
            <a:ext cx="3611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/>
              <a:t>Wartime Dates</a:t>
            </a:r>
          </a:p>
        </p:txBody>
      </p:sp>
    </p:spTree>
    <p:extLst>
      <p:ext uri="{BB962C8B-B14F-4D97-AF65-F5344CB8AC3E}">
        <p14:creationId xmlns:p14="http://schemas.microsoft.com/office/powerpoint/2010/main" val="319474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B0CCE-7692-4E54-93AD-F436D82B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1078302"/>
            <a:ext cx="6696075" cy="5660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62F9FA-6215-4554-BE99-162A282A2185}"/>
              </a:ext>
            </a:extLst>
          </p:cNvPr>
          <p:cNvSpPr txBox="1"/>
          <p:nvPr/>
        </p:nvSpPr>
        <p:spPr>
          <a:xfrm>
            <a:off x="1154958" y="84466"/>
            <a:ext cx="9882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Pension is for Low Income, Low Net Worth </a:t>
            </a:r>
          </a:p>
        </p:txBody>
      </p:sp>
    </p:spTree>
    <p:extLst>
      <p:ext uri="{BB962C8B-B14F-4D97-AF65-F5344CB8AC3E}">
        <p14:creationId xmlns:p14="http://schemas.microsoft.com/office/powerpoint/2010/main" val="28604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4600-D3B1-4114-878D-27CACE93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75" y="1042208"/>
            <a:ext cx="11576649" cy="47735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Must haves in order to file for Veteran Pension or Survivor’s Pension.</a:t>
            </a:r>
          </a:p>
          <a:p>
            <a:r>
              <a:rPr lang="en-US" dirty="0"/>
              <a:t>DD-214 or other separation documents</a:t>
            </a:r>
          </a:p>
          <a:p>
            <a:r>
              <a:rPr lang="en-US" dirty="0"/>
              <a:t>Out of Pocket Medical expenses</a:t>
            </a:r>
          </a:p>
          <a:p>
            <a:r>
              <a:rPr lang="en-US" dirty="0"/>
              <a:t>Proof - Assisted Living or Nursing Home facility that you are paying.</a:t>
            </a:r>
          </a:p>
          <a:p>
            <a:r>
              <a:rPr lang="en-US" dirty="0"/>
              <a:t>For Housebound need out of pocket medical expenses</a:t>
            </a:r>
          </a:p>
          <a:p>
            <a:r>
              <a:rPr lang="en-US" dirty="0"/>
              <a:t>House, Car and household goods are not figured in as net worth.</a:t>
            </a:r>
          </a:p>
          <a:p>
            <a:r>
              <a:rPr lang="en-US" dirty="0"/>
              <a:t>Marriage license </a:t>
            </a:r>
          </a:p>
          <a:p>
            <a:r>
              <a:rPr lang="en-US" dirty="0"/>
              <a:t>Death Certificate for Survivor’s Pension.</a:t>
            </a:r>
          </a:p>
          <a:p>
            <a:r>
              <a:rPr lang="en-US" dirty="0"/>
              <a:t>Doctor’s diagnosis that you need help with daily living needs, ADLs.</a:t>
            </a:r>
          </a:p>
          <a:p>
            <a:pPr lvl="1"/>
            <a:r>
              <a:rPr lang="en-US" dirty="0"/>
              <a:t>Bathing, dressing, eating, toileting, transferring etc. Need two (2) needs to qualify for a Aid &amp; Attendance in Assisted Living/Nursing.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Net worth - see next slide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See the Veteran Pension or Survivor’s Pension sheet on the information table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E6AE9-540F-4976-9BF3-ED9289911B8B}"/>
              </a:ext>
            </a:extLst>
          </p:cNvPr>
          <p:cNvSpPr txBox="1"/>
          <p:nvPr/>
        </p:nvSpPr>
        <p:spPr>
          <a:xfrm>
            <a:off x="1154959" y="0"/>
            <a:ext cx="9882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Pension is for Low Income, Low Net Worth </a:t>
            </a:r>
          </a:p>
        </p:txBody>
      </p:sp>
    </p:spTree>
    <p:extLst>
      <p:ext uri="{BB962C8B-B14F-4D97-AF65-F5344CB8AC3E}">
        <p14:creationId xmlns:p14="http://schemas.microsoft.com/office/powerpoint/2010/main" val="204448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119BC9-2F57-4F67-910E-C9E1CAAD5237}"/>
              </a:ext>
            </a:extLst>
          </p:cNvPr>
          <p:cNvSpPr txBox="1"/>
          <p:nvPr/>
        </p:nvSpPr>
        <p:spPr>
          <a:xfrm>
            <a:off x="528503" y="838029"/>
            <a:ext cx="110818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Eligibility</a:t>
            </a:r>
          </a:p>
          <a:p>
            <a:endParaRPr lang="en-US" sz="2400" b="1" dirty="0"/>
          </a:p>
          <a:p>
            <a:r>
              <a:rPr lang="en-US" sz="2400" b="1" dirty="0"/>
              <a:t>Income:</a:t>
            </a:r>
          </a:p>
          <a:p>
            <a:r>
              <a:rPr lang="en-US" sz="2400" dirty="0"/>
              <a:t>Must be under the Bright-Line amount which is $129,094.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Bright Line = Example: Annual income is $24,000 + net worth of $20,000 = $48,000 Okay because it is below $129,094 which is the bright line maximum. </a:t>
            </a:r>
          </a:p>
          <a:p>
            <a:endParaRPr lang="en-US" sz="2400" dirty="0"/>
          </a:p>
          <a:p>
            <a:r>
              <a:rPr lang="en-US" sz="2400" b="1" dirty="0"/>
              <a:t>Net worth: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Does not include your home, cars or household goods.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Bank accounts, investments, property other than 2 acre residence.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Home sitting on up to 2 acres is okay but more acreage is counted as net worth.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are over the “Bright-Line” do not apply now.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You need to spend down then reapply when below $129,094 bright-line.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Three year look back period for asset transfers starting from date of application.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Penalty if the VA finds out about transfers to lessen net worth.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Cannot sell for under the value in order to qualify for the Pension Benefit.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FB68C-0E6D-4C6B-8C1B-C1BD1150D2C7}"/>
              </a:ext>
            </a:extLst>
          </p:cNvPr>
          <p:cNvSpPr txBox="1"/>
          <p:nvPr/>
        </p:nvSpPr>
        <p:spPr>
          <a:xfrm>
            <a:off x="1128391" y="0"/>
            <a:ext cx="9882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Pension is for Low Income, Low Net Worth </a:t>
            </a:r>
          </a:p>
        </p:txBody>
      </p:sp>
    </p:spTree>
    <p:extLst>
      <p:ext uri="{BB962C8B-B14F-4D97-AF65-F5344CB8AC3E}">
        <p14:creationId xmlns:p14="http://schemas.microsoft.com/office/powerpoint/2010/main" val="226198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7D13-BC3D-485D-87B2-1859EA0DA183}"/>
              </a:ext>
            </a:extLst>
          </p:cNvPr>
          <p:cNvSpPr/>
          <p:nvPr/>
        </p:nvSpPr>
        <p:spPr>
          <a:xfrm>
            <a:off x="411192" y="1209388"/>
            <a:ext cx="113696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Eligibility continued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 lower income levels - Deduct the </a:t>
            </a:r>
            <a:r>
              <a:rPr lang="en-US" sz="2400" u="sng" dirty="0"/>
              <a:t>unreimbursed</a:t>
            </a:r>
            <a:r>
              <a:rPr lang="en-US" sz="2400" dirty="0"/>
              <a:t> out of pocket medical expenses from income, lowering your income. Examples of unreimbursed medical expenses include Medicare, insurance premiums, in-home care, and assisted living / nursing home costs.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Example: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Veteran with no dependent receiving </a:t>
            </a:r>
            <a:r>
              <a:rPr lang="en-US" sz="2400" b="1" dirty="0"/>
              <a:t>Aid &amp; Attendance </a:t>
            </a:r>
            <a:r>
              <a:rPr lang="en-US" sz="2400" dirty="0"/>
              <a:t>would get a maximum annual amount of $22,577 which is the Maximum Allowable Pension Rate (MAPR). An amount below $22,577 the VA pays the difference.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(Assisted Living cost + medical costs is $54,000 annually). [Calculating the amount VA will pay is $54,000 - $24,000=(-)$30,000] well below the MAPR of $22,577</a:t>
            </a:r>
          </a:p>
          <a:p>
            <a:pPr lvl="1"/>
            <a:r>
              <a:rPr lang="en-US" sz="2400" dirty="0"/>
              <a:t>     so the veteran gets the maximum MAPR of $22,577.</a:t>
            </a:r>
          </a:p>
          <a:p>
            <a:pPr lvl="1"/>
            <a:r>
              <a:rPr lang="en-US" sz="2400" dirty="0"/>
              <a:t>     ($22,577 / 12 = $1,881.42) per month.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F3A7B-CC8A-4D6F-8B10-416F05A4E5AD}"/>
              </a:ext>
            </a:extLst>
          </p:cNvPr>
          <p:cNvSpPr txBox="1"/>
          <p:nvPr/>
        </p:nvSpPr>
        <p:spPr>
          <a:xfrm>
            <a:off x="1154959" y="36196"/>
            <a:ext cx="9882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Pension is for Low Income, Low Net Worth </a:t>
            </a:r>
          </a:p>
        </p:txBody>
      </p:sp>
    </p:spTree>
    <p:extLst>
      <p:ext uri="{BB962C8B-B14F-4D97-AF65-F5344CB8AC3E}">
        <p14:creationId xmlns:p14="http://schemas.microsoft.com/office/powerpoint/2010/main" val="186981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1339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  This type of “Pension” does not mean Retirement. It is a term used by the VA for a low income monthly monetary benefit. A veteran or a surviving spouse or child might qualify for this Pension. </vt:lpstr>
      <vt:lpstr>PowerPoint Presentation</vt:lpstr>
      <vt:lpstr>   Steps to file for a VA Pension Claim  For Veteran: Veteran must have served wartime.   For Surviving Spouse/Child: Survivor’s spouse, children must have served wartime.  https://www.va.gov/pension/survivors-pension/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Survivor’s Benefits</vt:lpstr>
      <vt:lpstr>PowerPoint Presentation</vt:lpstr>
      <vt:lpstr>Dependent Indemnity Compensation (DIC)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Veterans Affairs</dc:creator>
  <cp:lastModifiedBy>Veterans Affairs</cp:lastModifiedBy>
  <cp:revision>42</cp:revision>
  <dcterms:created xsi:type="dcterms:W3CDTF">2020-02-04T20:53:24Z</dcterms:created>
  <dcterms:modified xsi:type="dcterms:W3CDTF">2020-02-06T20:50:45Z</dcterms:modified>
</cp:coreProperties>
</file>