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0" r:id="rId4"/>
    <p:sldId id="283" r:id="rId5"/>
    <p:sldId id="293" r:id="rId6"/>
    <p:sldId id="348" r:id="rId7"/>
    <p:sldId id="307" r:id="rId8"/>
    <p:sldId id="346" r:id="rId9"/>
    <p:sldId id="264" r:id="rId10"/>
    <p:sldId id="347" r:id="rId11"/>
    <p:sldId id="340" r:id="rId12"/>
    <p:sldId id="272" r:id="rId13"/>
    <p:sldId id="341" r:id="rId14"/>
    <p:sldId id="343" r:id="rId15"/>
    <p:sldId id="276" r:id="rId16"/>
    <p:sldId id="342" r:id="rId17"/>
    <p:sldId id="299" r:id="rId18"/>
    <p:sldId id="277" r:id="rId19"/>
    <p:sldId id="278" r:id="rId20"/>
    <p:sldId id="344" r:id="rId21"/>
    <p:sldId id="265" r:id="rId22"/>
    <p:sldId id="266" r:id="rId23"/>
    <p:sldId id="279" r:id="rId24"/>
    <p:sldId id="313" r:id="rId25"/>
    <p:sldId id="337" r:id="rId26"/>
    <p:sldId id="338" r:id="rId27"/>
    <p:sldId id="339" r:id="rId28"/>
    <p:sldId id="318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8622-47AE-4F58-A558-1FC136218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0F711-A18B-4F88-95FC-BA0342CB3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47FF1-DE9D-424B-80D3-5892E43C6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FBB-601C-4509-BCAD-09DF50AC6CC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D2723-F837-4310-9073-204183BB2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0A771-4B4E-420E-BEDE-0B260A8E8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55E3-8D57-40D9-8E66-75E631AB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0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F17C-DFCE-4CEB-8FAA-F6518F9C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7891A-3E22-4D76-942C-0BAE9B88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E442-153F-45EF-95B6-7D6EF5E7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FBB-601C-4509-BCAD-09DF50AC6CC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28B32-366B-48B0-A8CF-FB2D43CD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F6ED4-5824-4F05-B25D-7B1E87C2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55E3-8D57-40D9-8E66-75E631AB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16C35A-0AB9-4E59-94AF-990179B600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596D9-F9D6-4D20-8576-395E9562D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7003-EB01-4090-B03B-6D06D85B1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FBB-601C-4509-BCAD-09DF50AC6CC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849F2-549F-4271-A2F0-8D3294BC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4729A-63A7-441B-ACCA-A6786661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55E3-8D57-40D9-8E66-75E631AB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0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06521-570E-4576-8466-C0ACE5FF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018D2-4C4E-4C22-AECA-9C3480C63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C1B5A-4C94-44AA-9E0A-D1FE92E4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FBB-601C-4509-BCAD-09DF50AC6CC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DF5AE-1C8F-42BD-846F-5A67F2DE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E5150-FF66-408A-97B0-228CDAEF1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55E3-8D57-40D9-8E66-75E631AB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5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C3EB-A495-46BC-8CA0-38FBD0519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95454-2DA5-43C4-BC71-5A2CA02B6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66496-99A8-4FD5-9926-5991648E4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FBB-601C-4509-BCAD-09DF50AC6CC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E3B0C-D30B-45DB-8C84-3DE54A16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12EA-F57B-49B2-9CB0-1FE758B4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55E3-8D57-40D9-8E66-75E631AB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2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66B59-722C-4CE7-A2FE-94447EF9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6E5BE-D09C-49EB-83A9-8F23BDFF0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4C804-BCE4-421E-98D2-B2122EECB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F5D32-7026-445A-A280-7EFF5596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FBB-601C-4509-BCAD-09DF50AC6CC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DF502-FBD4-4694-8C25-F354BFD4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F37FE-7D60-4891-A94D-E0D5C4C7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55E3-8D57-40D9-8E66-75E631AB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0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ABCC-F93C-4BA7-9AFB-940BE396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A2720-F2BD-433C-A86F-8573898ED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0B7DE-8E55-4A75-80FE-962E0CAB8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3B511-6F3A-4B1A-B4F1-02E915296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369A2-6130-4404-BAAC-C719D6DC7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6917A7-C9C1-49C0-8015-A858EF8F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FBB-601C-4509-BCAD-09DF50AC6CC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FBB2D4-08C7-4E38-92AE-4C1D9115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565998-0839-4874-8099-78C519E8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55E3-8D57-40D9-8E66-75E631AB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9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EC84-7E27-412B-B3BB-BC02DE12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12080C-8694-4858-9A0B-479560A8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FBB-601C-4509-BCAD-09DF50AC6CC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6C544-2520-401E-B093-A99610E0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BBB22-2629-4D6C-8492-C3C99E09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55E3-8D57-40D9-8E66-75E631AB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6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DBD73-A938-4051-B14C-9E724331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FBB-601C-4509-BCAD-09DF50AC6CC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67B875-8F5E-42F4-A69A-52BA3533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E2E9D-2288-4437-97A6-0696FCF3B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55E3-8D57-40D9-8E66-75E631AB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3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2EBA-C325-46C1-A3CC-F930D7E5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AAA1F-245E-4680-A030-A100BEF3A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4AB53-5E70-4DB7-A097-63BC9F65D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5C52D-15AC-4996-A926-7154291B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FBB-601C-4509-BCAD-09DF50AC6CC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59D40-84E7-485F-8A05-03F02516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E3163-F45A-4782-9F46-E400D455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55E3-8D57-40D9-8E66-75E631AB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7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EFA9-D32C-4D80-992D-A4065DBDB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8D47A-BA1F-40A5-87D5-2479C23EA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A9501-B213-4A8A-B7A1-5AEEEAD3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189D3-CF4B-4AF2-9F9B-1C3E87827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0FBB-601C-4509-BCAD-09DF50AC6CC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4AAB6-1A94-498C-817D-212F6E81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219DF-433D-4527-8905-8ADD64B3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755E3-8D57-40D9-8E66-75E631AB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2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05EB1D-7C52-4E08-A35A-5F681F4D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FA2FE-C74D-4248-ADEC-F4EDADE44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CBC0E-4B42-4423-98E1-74EB657D5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0FBB-601C-4509-BCAD-09DF50AC6CC0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5502D-BF2A-47BD-BEF9-721985D6B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8E0D9-DFAC-4ECD-B610-87C121EB5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55E3-8D57-40D9-8E66-75E631AB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rc@icpr.in.gov" TargetMode="External"/><Relationship Id="rId2" Type="http://schemas.openxmlformats.org/officeDocument/2006/relationships/hyperlink" Target="http://www.in.gov/icpr/2358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vvaarizona.org/combined_disability.php" TargetMode="External"/><Relationship Id="rId4" Type="http://schemas.openxmlformats.org/officeDocument/2006/relationships/hyperlink" Target="http://www.in.gov/icpr/2346.ht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.cornell.edu/cfr/text/38/part-3" TargetMode="External"/><Relationship Id="rId2" Type="http://schemas.openxmlformats.org/officeDocument/2006/relationships/hyperlink" Target="https://www.law.cornell.edu/cfr/text/38/part-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law.cornell.edu/cfr/text/38/part-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cfr/text/38/part-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law.cornell.edu/cfr/text/38/part-3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w.cornell.edu/cfr/text/38/part-4/subpart-B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dfas.mil/retiredmilitary/disability/comparison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nefits.va.gov/benefits/derivative_sc.as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nefits.va.gov/benefits/derivative_nsc.as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nefits.va.gov/benefits/derivative_circumstance.as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nefits.va.gov/BENEFITS/factsheets/serviceconnected/IU.pdf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AD9749-2E9D-4D9D-8F23-BC8B993A9A2B}"/>
              </a:ext>
            </a:extLst>
          </p:cNvPr>
          <p:cNvSpPr txBox="1"/>
          <p:nvPr/>
        </p:nvSpPr>
        <p:spPr>
          <a:xfrm>
            <a:off x="2333782" y="0"/>
            <a:ext cx="752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CA8760-8F39-4BCE-A9DB-CA93405B4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970921"/>
            <a:ext cx="5543550" cy="3190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7C3FBA-0274-42BC-9584-3E7D26E1EF3B}"/>
              </a:ext>
            </a:extLst>
          </p:cNvPr>
          <p:cNvSpPr txBox="1"/>
          <p:nvPr/>
        </p:nvSpPr>
        <p:spPr>
          <a:xfrm>
            <a:off x="3955549" y="4363276"/>
            <a:ext cx="7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to file a Disability Claim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B2B88-4D1C-46AE-8F3C-5E73E897C220}"/>
              </a:ext>
            </a:extLst>
          </p:cNvPr>
          <p:cNvSpPr txBox="1"/>
          <p:nvPr/>
        </p:nvSpPr>
        <p:spPr>
          <a:xfrm>
            <a:off x="281796" y="4723181"/>
            <a:ext cx="11628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Filing a Claim</a:t>
            </a:r>
          </a:p>
          <a:p>
            <a:r>
              <a:rPr lang="en-US" sz="2400" dirty="0"/>
              <a:t>In house intake information needed to start a claim and a guide as to what forms we will use are on the information table. </a:t>
            </a:r>
          </a:p>
          <a:p>
            <a:endParaRPr lang="en-US" sz="2400" dirty="0"/>
          </a:p>
          <a:p>
            <a:r>
              <a:rPr lang="en-US" sz="2400" dirty="0"/>
              <a:t>If you want to file a claim please take one and fill it out and bring it to our office.</a:t>
            </a:r>
          </a:p>
        </p:txBody>
      </p:sp>
    </p:spTree>
    <p:extLst>
      <p:ext uri="{BB962C8B-B14F-4D97-AF65-F5344CB8AC3E}">
        <p14:creationId xmlns:p14="http://schemas.microsoft.com/office/powerpoint/2010/main" val="99960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7E0E19-9118-4763-B1E2-DB65A17AC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102" y="769441"/>
            <a:ext cx="11154615" cy="4492672"/>
          </a:xfrm>
        </p:spPr>
        <p:txBody>
          <a:bodyPr>
            <a:normAutofit fontScale="62500" lnSpcReduction="20000"/>
          </a:bodyPr>
          <a:lstStyle/>
          <a:p>
            <a:pPr algn="l"/>
            <a:endParaRPr lang="en-US" sz="3200" dirty="0"/>
          </a:p>
          <a:p>
            <a:pPr algn="l"/>
            <a:r>
              <a:rPr lang="en-US" sz="3200" b="1" dirty="0"/>
              <a:t>For VA medical records contact - continued </a:t>
            </a:r>
          </a:p>
          <a:p>
            <a:pPr algn="l"/>
            <a:endParaRPr lang="en-US" sz="3200" dirty="0"/>
          </a:p>
          <a:p>
            <a:pPr algn="l"/>
            <a:r>
              <a:rPr lang="en-US" sz="3200" dirty="0"/>
              <a:t>National Guard or Reserve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/>
              <a:t>NPRC does not have records for active/inactive Reserve or National Guard members.  These records are located with each state’s Adjutant General’s Human Resources or Personnel Command.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b="1" dirty="0">
                <a:hlinkClick r:id="rId2"/>
              </a:rPr>
              <a:t>Indiana State Archives</a:t>
            </a:r>
            <a:br>
              <a:rPr lang="en-US" sz="2400" dirty="0"/>
            </a:br>
            <a:r>
              <a:rPr lang="en-US" b="1" dirty="0"/>
              <a:t>Mailing Address:</a:t>
            </a:r>
            <a:r>
              <a:rPr lang="en-US" dirty="0"/>
              <a:t> 6440 East 30th Street, Indianapolis, Indiana 46219</a:t>
            </a:r>
            <a:br>
              <a:rPr lang="en-US" sz="2400" dirty="0"/>
            </a:br>
            <a:r>
              <a:rPr lang="en-US" b="1" dirty="0"/>
              <a:t>Phone:</a:t>
            </a:r>
            <a:r>
              <a:rPr lang="en-US" dirty="0"/>
              <a:t> (317) 591-5222</a:t>
            </a:r>
            <a:br>
              <a:rPr lang="en-US" sz="2400" dirty="0"/>
            </a:br>
            <a:r>
              <a:rPr lang="en-US" b="1" dirty="0"/>
              <a:t>Fax:</a:t>
            </a:r>
            <a:r>
              <a:rPr lang="en-US" dirty="0"/>
              <a:t> (317) 591-5324</a:t>
            </a:r>
            <a:br>
              <a:rPr lang="en-US" sz="2400" dirty="0"/>
            </a:br>
            <a:r>
              <a:rPr lang="en-US" b="1" dirty="0"/>
              <a:t>E-mail: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arc@icpr.in.gov</a:t>
            </a:r>
            <a:r>
              <a:rPr lang="en-US" dirty="0"/>
              <a:t> or see the </a:t>
            </a:r>
            <a:r>
              <a:rPr lang="en-US" dirty="0">
                <a:hlinkClick r:id="rId4"/>
              </a:rPr>
              <a:t>Contact Form</a:t>
            </a:r>
            <a:r>
              <a:rPr lang="en-US" dirty="0"/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Call our office</a:t>
            </a:r>
          </a:p>
          <a:p>
            <a:pPr lvl="1" algn="l"/>
            <a:endParaRPr lang="en-US" dirty="0"/>
          </a:p>
          <a:p>
            <a:pPr algn="l"/>
            <a:r>
              <a:rPr lang="en-US" b="1" u="sng" dirty="0"/>
              <a:t>How does the VA determine your percentage of disability?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EXAMPLE OF VA MATH</a:t>
            </a:r>
            <a:r>
              <a:rPr lang="en-US" sz="2900" dirty="0"/>
              <a:t> when your disabilities are </a:t>
            </a:r>
            <a:r>
              <a:rPr lang="en-US" dirty="0"/>
              <a:t>40% + 20% + 10% + 10% = 80% But VA says only 60%.</a:t>
            </a:r>
            <a:r>
              <a:rPr lang="en-US" cap="small" dirty="0">
                <a:sym typeface="Wingdings" panose="05000000000000000000" pitchFamily="2" charset="2"/>
              </a:rPr>
              <a:t>  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900" dirty="0">
                <a:sym typeface="Wingdings" panose="05000000000000000000" pitchFamily="2" charset="2"/>
              </a:rPr>
              <a:t>Calculator for figuring your combined disability rating. </a:t>
            </a:r>
            <a:r>
              <a:rPr lang="en-US" sz="2500" cap="small" dirty="0">
                <a:sym typeface="Wingdings" panose="05000000000000000000" pitchFamily="2" charset="2"/>
                <a:hlinkClick r:id="rId5"/>
              </a:rPr>
              <a:t>http://www.vvaarizona.org/combined_disability.php</a:t>
            </a:r>
            <a:endParaRPr lang="en-US" sz="2500" cap="small" dirty="0">
              <a:sym typeface="Wingdings" panose="05000000000000000000" pitchFamily="2" charset="2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500" cap="small" dirty="0">
              <a:sym typeface="Wingdings" panose="05000000000000000000" pitchFamily="2" charset="2"/>
            </a:endParaRPr>
          </a:p>
          <a:p>
            <a:pPr algn="l"/>
            <a:r>
              <a:rPr lang="en-US" sz="2900" dirty="0">
                <a:sym typeface="Wingdings" panose="05000000000000000000" pitchFamily="2" charset="2"/>
              </a:rPr>
              <a:t>See next slide for an example of VA Math.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900" cap="small" dirty="0"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cap="small" dirty="0">
              <a:sym typeface="Wingdings" panose="05000000000000000000" pitchFamily="2" charset="2"/>
            </a:endParaRPr>
          </a:p>
          <a:p>
            <a:pPr algn="l"/>
            <a:endParaRPr lang="en-US" cap="small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55A21-DF6F-4434-9CA1-7559714F9056}"/>
              </a:ext>
            </a:extLst>
          </p:cNvPr>
          <p:cNvSpPr txBox="1"/>
          <p:nvPr/>
        </p:nvSpPr>
        <p:spPr>
          <a:xfrm>
            <a:off x="2451673" y="0"/>
            <a:ext cx="7288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</p:spTree>
    <p:extLst>
      <p:ext uri="{BB962C8B-B14F-4D97-AF65-F5344CB8AC3E}">
        <p14:creationId xmlns:p14="http://schemas.microsoft.com/office/powerpoint/2010/main" val="241100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53366" y="2022366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80%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4099" y="2550577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70%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53366" y="3078788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60%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64099" y="3606999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53366" y="4135210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3366" y="4663421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4099" y="5191632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20%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972451" y="6093817"/>
            <a:ext cx="231820" cy="543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26068" y="6136016"/>
            <a:ext cx="174090" cy="543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64099" y="5719843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10%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771562" y="6557570"/>
            <a:ext cx="268536" cy="8022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147711" y="6659282"/>
            <a:ext cx="307205" cy="4011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65621" y="796388"/>
            <a:ext cx="1756" cy="2013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259352" y="168335"/>
            <a:ext cx="752434" cy="6559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53366" y="965944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100%</a:t>
            </a:r>
          </a:p>
        </p:txBody>
      </p:sp>
      <p:sp>
        <p:nvSpPr>
          <p:cNvPr id="39" name="Oval 38"/>
          <p:cNvSpPr/>
          <p:nvPr/>
        </p:nvSpPr>
        <p:spPr>
          <a:xfrm>
            <a:off x="3441282" y="370667"/>
            <a:ext cx="75538" cy="675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46456" y="370667"/>
            <a:ext cx="75538" cy="675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oon 41"/>
          <p:cNvSpPr/>
          <p:nvPr/>
        </p:nvSpPr>
        <p:spPr>
          <a:xfrm rot="16200000">
            <a:off x="3577437" y="519964"/>
            <a:ext cx="103367" cy="224601"/>
          </a:xfrm>
          <a:prstGeom prst="mo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165684" y="1750379"/>
            <a:ext cx="606360" cy="8683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28505" y="1762331"/>
            <a:ext cx="587682" cy="85643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64099" y="1494155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90%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39979" y="3088769"/>
            <a:ext cx="1532669" cy="255454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40%</a:t>
            </a:r>
          </a:p>
          <a:p>
            <a:pPr algn="ctr"/>
            <a:r>
              <a:rPr lang="en-US" sz="4000" dirty="0"/>
              <a:t>20%</a:t>
            </a:r>
          </a:p>
          <a:p>
            <a:pPr algn="ctr"/>
            <a:r>
              <a:rPr lang="en-US" sz="4000" dirty="0"/>
              <a:t>10%</a:t>
            </a:r>
          </a:p>
          <a:p>
            <a:pPr algn="ctr"/>
            <a:r>
              <a:rPr lang="en-US" sz="4000" dirty="0"/>
              <a:t>10%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640382" y="801152"/>
            <a:ext cx="5487271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YOU ARE STARTING AT 100%</a:t>
            </a:r>
          </a:p>
          <a:p>
            <a:pPr algn="ctr"/>
            <a:r>
              <a:rPr lang="en-US" sz="3600" dirty="0"/>
              <a:t>HERE ARE YOUR RATINGS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37619" y="2392722"/>
            <a:ext cx="3583467" cy="120032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THE VA added these ratings up, your combined rating would be 80%....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37618" y="4531535"/>
            <a:ext cx="3583467" cy="166199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VA Does Not just add them up.</a:t>
            </a:r>
          </a:p>
          <a:p>
            <a:pPr algn="ctr"/>
            <a:endParaRPr lang="en-US" sz="600" dirty="0"/>
          </a:p>
          <a:p>
            <a:pPr algn="ctr"/>
            <a:r>
              <a:rPr lang="en-US" sz="2400" dirty="0"/>
              <a:t>The VA uses the COMBINED RATING SCALE</a:t>
            </a:r>
          </a:p>
        </p:txBody>
      </p:sp>
      <p:sp>
        <p:nvSpPr>
          <p:cNvPr id="3" name="Rectangle 2"/>
          <p:cNvSpPr/>
          <p:nvPr/>
        </p:nvSpPr>
        <p:spPr>
          <a:xfrm rot="20632193">
            <a:off x="9517193" y="3813459"/>
            <a:ext cx="1024319" cy="52322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BUT…</a:t>
            </a:r>
          </a:p>
        </p:txBody>
      </p:sp>
      <p:sp>
        <p:nvSpPr>
          <p:cNvPr id="6" name="Down Arrow 5"/>
          <p:cNvSpPr/>
          <p:nvPr/>
        </p:nvSpPr>
        <p:spPr>
          <a:xfrm>
            <a:off x="5845965" y="1874774"/>
            <a:ext cx="401052" cy="111811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32DAB-DCE4-43FD-95CE-19EF41884CFB}"/>
              </a:ext>
            </a:extLst>
          </p:cNvPr>
          <p:cNvSpPr txBox="1"/>
          <p:nvPr/>
        </p:nvSpPr>
        <p:spPr>
          <a:xfrm>
            <a:off x="4699983" y="140526"/>
            <a:ext cx="7570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Don’t over think this. Just know that it is not basic addition.</a:t>
            </a:r>
          </a:p>
        </p:txBody>
      </p:sp>
    </p:spTree>
    <p:extLst>
      <p:ext uri="{BB962C8B-B14F-4D97-AF65-F5344CB8AC3E}">
        <p14:creationId xmlns:p14="http://schemas.microsoft.com/office/powerpoint/2010/main" val="164306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57703" y="2054450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80%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8436" y="2582661"/>
            <a:ext cx="176440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703" y="3110872"/>
            <a:ext cx="176440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68436" y="3639083"/>
            <a:ext cx="176440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7703" y="4167294"/>
            <a:ext cx="176440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7703" y="4695505"/>
            <a:ext cx="176440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68436" y="5223716"/>
            <a:ext cx="176440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20%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576788" y="6125901"/>
            <a:ext cx="231820" cy="543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30405" y="6168100"/>
            <a:ext cx="174090" cy="543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68436" y="5751927"/>
            <a:ext cx="176440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10%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5899" y="6589654"/>
            <a:ext cx="268536" cy="8022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752048" y="6691366"/>
            <a:ext cx="307205" cy="4011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69958" y="828472"/>
            <a:ext cx="1756" cy="2013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863689" y="200419"/>
            <a:ext cx="752434" cy="6559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57703" y="998028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100%</a:t>
            </a:r>
          </a:p>
        </p:txBody>
      </p:sp>
      <p:sp>
        <p:nvSpPr>
          <p:cNvPr id="39" name="Oval 38"/>
          <p:cNvSpPr/>
          <p:nvPr/>
        </p:nvSpPr>
        <p:spPr>
          <a:xfrm>
            <a:off x="2045619" y="402751"/>
            <a:ext cx="75538" cy="675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50793" y="402751"/>
            <a:ext cx="75538" cy="675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oon 41"/>
          <p:cNvSpPr/>
          <p:nvPr/>
        </p:nvSpPr>
        <p:spPr>
          <a:xfrm rot="16200000">
            <a:off x="2181774" y="552048"/>
            <a:ext cx="103367" cy="224601"/>
          </a:xfrm>
          <a:prstGeom prst="mo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770021" y="1782463"/>
            <a:ext cx="606360" cy="8683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132842" y="1794415"/>
            <a:ext cx="587682" cy="85643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68436" y="1526239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90%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46242" y="4099837"/>
            <a:ext cx="1532669" cy="255454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40%</a:t>
            </a:r>
          </a:p>
          <a:p>
            <a:pPr algn="ctr"/>
            <a:r>
              <a:rPr lang="en-US" sz="4000" dirty="0"/>
              <a:t>20%</a:t>
            </a:r>
          </a:p>
          <a:p>
            <a:pPr algn="ctr"/>
            <a:r>
              <a:rPr lang="en-US" sz="4000" dirty="0"/>
              <a:t>10%</a:t>
            </a:r>
          </a:p>
          <a:p>
            <a:pPr algn="ctr"/>
            <a:r>
              <a:rPr lang="en-US" sz="4000" dirty="0"/>
              <a:t>10%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36594" y="875797"/>
            <a:ext cx="297581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YOUR RATINGS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8843" y="174934"/>
            <a:ext cx="845419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VA Math:</a:t>
            </a:r>
          </a:p>
        </p:txBody>
      </p:sp>
      <p:sp>
        <p:nvSpPr>
          <p:cNvPr id="6" name="Down Arrow 5"/>
          <p:cNvSpPr/>
          <p:nvPr/>
        </p:nvSpPr>
        <p:spPr>
          <a:xfrm>
            <a:off x="4368947" y="1725244"/>
            <a:ext cx="401052" cy="205089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493760" y="2386033"/>
            <a:ext cx="3522311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YOUR COMBINED RATINGS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57250" y="3013132"/>
            <a:ext cx="322403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dirty="0">
                <a:solidFill>
                  <a:schemeClr val="accent6"/>
                </a:solidFill>
              </a:rPr>
              <a:t>40%</a:t>
            </a:r>
            <a:r>
              <a:rPr lang="en-US" sz="3600" dirty="0"/>
              <a:t> leave 60%</a:t>
            </a:r>
          </a:p>
          <a:p>
            <a:pPr algn="ctr">
              <a:spcAft>
                <a:spcPts val="2400"/>
              </a:spcAft>
            </a:pPr>
            <a:r>
              <a:rPr lang="en-US" sz="3600" dirty="0">
                <a:solidFill>
                  <a:schemeClr val="accent6"/>
                </a:solidFill>
              </a:rPr>
              <a:t>10% </a:t>
            </a:r>
            <a:r>
              <a:rPr lang="en-US" sz="3600" dirty="0"/>
              <a:t>leave 50%</a:t>
            </a:r>
          </a:p>
          <a:p>
            <a:pPr algn="ctr"/>
            <a:r>
              <a:rPr lang="en-US" sz="3600" dirty="0">
                <a:solidFill>
                  <a:schemeClr val="accent6"/>
                </a:solidFill>
              </a:rPr>
              <a:t>10% </a:t>
            </a:r>
            <a:r>
              <a:rPr lang="en-US" sz="3600" dirty="0"/>
              <a:t>leave 40%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60% COMBINED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60577" y="4302953"/>
            <a:ext cx="1699370" cy="455884"/>
            <a:chOff x="6497053" y="5157170"/>
            <a:chExt cx="1491915" cy="25771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497053" y="5157170"/>
              <a:ext cx="1491915" cy="23297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497053" y="5157170"/>
              <a:ext cx="1491915" cy="2577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>
            <a:off x="1146220" y="4372908"/>
            <a:ext cx="22226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69830" y="5967741"/>
            <a:ext cx="22226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82930" y="5439708"/>
            <a:ext cx="22226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46220" y="4898795"/>
            <a:ext cx="22226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25941" y="2616865"/>
            <a:ext cx="1840162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STEP #4</a:t>
            </a:r>
          </a:p>
          <a:p>
            <a:pPr algn="ctr"/>
            <a:r>
              <a:rPr lang="en-US" sz="2400" dirty="0"/>
              <a:t>CONTINUED</a:t>
            </a:r>
          </a:p>
        </p:txBody>
      </p:sp>
      <p:cxnSp>
        <p:nvCxnSpPr>
          <p:cNvPr id="32" name="Curved Connector 31"/>
          <p:cNvCxnSpPr>
            <a:cxnSpLocks/>
          </p:cNvCxnSpPr>
          <p:nvPr/>
        </p:nvCxnSpPr>
        <p:spPr>
          <a:xfrm flipV="1">
            <a:off x="7749909" y="3341706"/>
            <a:ext cx="1533106" cy="1213041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3560577" y="4898795"/>
            <a:ext cx="1699370" cy="455884"/>
            <a:chOff x="6497053" y="5157170"/>
            <a:chExt cx="1491915" cy="257716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497053" y="5157170"/>
              <a:ext cx="1491915" cy="23297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497053" y="5157170"/>
              <a:ext cx="1491915" cy="2577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Curved Connector 50"/>
          <p:cNvCxnSpPr>
            <a:cxnSpLocks/>
          </p:cNvCxnSpPr>
          <p:nvPr/>
        </p:nvCxnSpPr>
        <p:spPr>
          <a:xfrm flipV="1">
            <a:off x="7605890" y="4131076"/>
            <a:ext cx="1677125" cy="1026094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144072" y="3842725"/>
            <a:ext cx="22226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cxnSpLocks/>
          </p:cNvCxnSpPr>
          <p:nvPr/>
        </p:nvCxnSpPr>
        <p:spPr>
          <a:xfrm flipV="1">
            <a:off x="7442588" y="5022528"/>
            <a:ext cx="1840427" cy="729399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3560577" y="5481397"/>
            <a:ext cx="1699370" cy="455884"/>
            <a:chOff x="6497053" y="5157170"/>
            <a:chExt cx="1491915" cy="257716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497053" y="5157170"/>
              <a:ext cx="1491915" cy="23297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6497053" y="5157170"/>
              <a:ext cx="1491915" cy="2577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/>
        </p:nvCxnSpPr>
        <p:spPr>
          <a:xfrm>
            <a:off x="1122145" y="3341704"/>
            <a:ext cx="22226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575504" y="6125901"/>
            <a:ext cx="1699370" cy="455884"/>
            <a:chOff x="6497053" y="5157170"/>
            <a:chExt cx="1491915" cy="257716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497053" y="5157170"/>
              <a:ext cx="1491915" cy="23297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497053" y="5157170"/>
              <a:ext cx="1491915" cy="2577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8493760" y="5952900"/>
            <a:ext cx="2870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(4 left over) 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125565" y="2800112"/>
            <a:ext cx="22226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>
            <a:off x="9344007" y="5296954"/>
            <a:ext cx="9109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7F9CFE7-50C7-4D36-9E01-4863E2BE8A5E}"/>
              </a:ext>
            </a:extLst>
          </p:cNvPr>
          <p:cNvSpPr txBox="1"/>
          <p:nvPr/>
        </p:nvSpPr>
        <p:spPr>
          <a:xfrm>
            <a:off x="5322930" y="4100331"/>
            <a:ext cx="24269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*100=40%</a:t>
            </a:r>
          </a:p>
          <a:p>
            <a:r>
              <a:rPr lang="en-US" sz="4000" dirty="0"/>
              <a:t>*60=12%</a:t>
            </a:r>
          </a:p>
          <a:p>
            <a:r>
              <a:rPr lang="en-US" sz="4000" dirty="0"/>
              <a:t>*50=5%</a:t>
            </a:r>
          </a:p>
          <a:p>
            <a:r>
              <a:rPr lang="en-US" sz="4000" dirty="0"/>
              <a:t>*40=4%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796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57703" y="2054450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80%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8436" y="2582661"/>
            <a:ext cx="176440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70%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703" y="3110872"/>
            <a:ext cx="176440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68436" y="3639083"/>
            <a:ext cx="176440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57703" y="4167294"/>
            <a:ext cx="176440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7703" y="4695505"/>
            <a:ext cx="176440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68436" y="5223716"/>
            <a:ext cx="176440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20%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576788" y="6125901"/>
            <a:ext cx="231820" cy="543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30405" y="6168100"/>
            <a:ext cx="174090" cy="543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68436" y="5751927"/>
            <a:ext cx="1764406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10%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375899" y="6589654"/>
            <a:ext cx="268536" cy="8022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752048" y="6691366"/>
            <a:ext cx="307205" cy="4011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69958" y="828472"/>
            <a:ext cx="1756" cy="2013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863689" y="200419"/>
            <a:ext cx="752434" cy="6559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57703" y="998028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100%</a:t>
            </a:r>
          </a:p>
        </p:txBody>
      </p:sp>
      <p:sp>
        <p:nvSpPr>
          <p:cNvPr id="39" name="Oval 38"/>
          <p:cNvSpPr/>
          <p:nvPr/>
        </p:nvSpPr>
        <p:spPr>
          <a:xfrm>
            <a:off x="2045619" y="402751"/>
            <a:ext cx="75538" cy="675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350793" y="402751"/>
            <a:ext cx="75538" cy="675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oon 41"/>
          <p:cNvSpPr/>
          <p:nvPr/>
        </p:nvSpPr>
        <p:spPr>
          <a:xfrm rot="16200000">
            <a:off x="2181774" y="552048"/>
            <a:ext cx="103367" cy="224601"/>
          </a:xfrm>
          <a:prstGeom prst="mo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770021" y="1782463"/>
            <a:ext cx="606360" cy="8683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132842" y="1794415"/>
            <a:ext cx="587682" cy="85643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68436" y="1526239"/>
            <a:ext cx="1764406" cy="46166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90%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12235" y="3993366"/>
            <a:ext cx="1532669" cy="25545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40%</a:t>
            </a:r>
          </a:p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20%</a:t>
            </a:r>
          </a:p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10%</a:t>
            </a:r>
          </a:p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10%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36594" y="875797"/>
            <a:ext cx="297581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YOUR RATINGS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8843" y="174934"/>
            <a:ext cx="8454190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VA Math:</a:t>
            </a:r>
          </a:p>
        </p:txBody>
      </p:sp>
      <p:sp>
        <p:nvSpPr>
          <p:cNvPr id="6" name="Down Arrow 5"/>
          <p:cNvSpPr/>
          <p:nvPr/>
        </p:nvSpPr>
        <p:spPr>
          <a:xfrm>
            <a:off x="4368947" y="1725244"/>
            <a:ext cx="401052" cy="205089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3699" y="2582661"/>
            <a:ext cx="4793538" cy="30777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60% COMBINED</a:t>
            </a:r>
          </a:p>
          <a:p>
            <a:pPr algn="ctr"/>
            <a:endParaRPr lang="en-US" sz="1000" b="1" dirty="0">
              <a:solidFill>
                <a:srgbClr val="00B050"/>
              </a:solidFill>
            </a:endParaRP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With 30% of you left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And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(4%) left to add to any future new ratings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26570" y="4196482"/>
            <a:ext cx="1699370" cy="455884"/>
            <a:chOff x="6497053" y="5157170"/>
            <a:chExt cx="1491915" cy="257716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3" name="Straight Connector 2"/>
            <p:cNvCxnSpPr/>
            <p:nvPr/>
          </p:nvCxnSpPr>
          <p:spPr>
            <a:xfrm>
              <a:off x="6497053" y="5157170"/>
              <a:ext cx="1491915" cy="232977"/>
            </a:xfrm>
            <a:prstGeom prst="line">
              <a:avLst/>
            </a:prstGeom>
            <a:grp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497053" y="5157170"/>
              <a:ext cx="1491915" cy="257716"/>
            </a:xfrm>
            <a:prstGeom prst="line">
              <a:avLst/>
            </a:prstGeom>
            <a:grp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>
            <a:off x="1146220" y="4372908"/>
            <a:ext cx="22226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69830" y="5967741"/>
            <a:ext cx="22226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182930" y="5439708"/>
            <a:ext cx="22226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146220" y="4898795"/>
            <a:ext cx="22226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833168" y="1469675"/>
            <a:ext cx="2653472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CONCLUSION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26570" y="4761018"/>
            <a:ext cx="1699370" cy="455884"/>
            <a:chOff x="6497053" y="5157170"/>
            <a:chExt cx="1491915" cy="257716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48" name="Straight Connector 47"/>
            <p:cNvCxnSpPr/>
            <p:nvPr/>
          </p:nvCxnSpPr>
          <p:spPr>
            <a:xfrm>
              <a:off x="6497053" y="5157170"/>
              <a:ext cx="1491915" cy="232977"/>
            </a:xfrm>
            <a:prstGeom prst="line">
              <a:avLst/>
            </a:prstGeom>
            <a:grp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497053" y="5157170"/>
              <a:ext cx="1491915" cy="257716"/>
            </a:xfrm>
            <a:prstGeom prst="line">
              <a:avLst/>
            </a:prstGeom>
            <a:grp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1144072" y="3842725"/>
            <a:ext cx="22226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026570" y="5374926"/>
            <a:ext cx="1699370" cy="455884"/>
            <a:chOff x="6497053" y="5157170"/>
            <a:chExt cx="1491915" cy="257716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55" name="Straight Connector 54"/>
            <p:cNvCxnSpPr/>
            <p:nvPr/>
          </p:nvCxnSpPr>
          <p:spPr>
            <a:xfrm>
              <a:off x="6497053" y="5157170"/>
              <a:ext cx="1491915" cy="232977"/>
            </a:xfrm>
            <a:prstGeom prst="line">
              <a:avLst/>
            </a:prstGeom>
            <a:grp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6497053" y="5157170"/>
              <a:ext cx="1491915" cy="257716"/>
            </a:xfrm>
            <a:prstGeom prst="line">
              <a:avLst/>
            </a:prstGeom>
            <a:grp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/>
        </p:nvCxnSpPr>
        <p:spPr>
          <a:xfrm>
            <a:off x="1122145" y="3341704"/>
            <a:ext cx="22226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4041497" y="6019430"/>
            <a:ext cx="1699370" cy="455884"/>
            <a:chOff x="6497053" y="5157170"/>
            <a:chExt cx="1491915" cy="257716"/>
          </a:xfrm>
          <a:solidFill>
            <a:schemeClr val="accent5">
              <a:lumMod val="40000"/>
              <a:lumOff val="60000"/>
            </a:schemeClr>
          </a:solidFill>
        </p:grpSpPr>
        <p:cxnSp>
          <p:nvCxnSpPr>
            <p:cNvPr id="59" name="Straight Connector 58"/>
            <p:cNvCxnSpPr/>
            <p:nvPr/>
          </p:nvCxnSpPr>
          <p:spPr>
            <a:xfrm>
              <a:off x="6497053" y="5157170"/>
              <a:ext cx="1491915" cy="232977"/>
            </a:xfrm>
            <a:prstGeom prst="line">
              <a:avLst/>
            </a:prstGeom>
            <a:grp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497053" y="5157170"/>
              <a:ext cx="1491915" cy="257716"/>
            </a:xfrm>
            <a:prstGeom prst="line">
              <a:avLst/>
            </a:prstGeom>
            <a:grp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5801473" y="5967741"/>
            <a:ext cx="729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(4) 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125565" y="2800112"/>
            <a:ext cx="22226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/>
          <p:cNvSpPr/>
          <p:nvPr/>
        </p:nvSpPr>
        <p:spPr>
          <a:xfrm>
            <a:off x="3344768" y="998028"/>
            <a:ext cx="491826" cy="1518087"/>
          </a:xfrm>
          <a:prstGeom prst="rightBrac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 rot="10800000">
            <a:off x="4019868" y="1762063"/>
            <a:ext cx="2973362" cy="1810477"/>
          </a:xfrm>
          <a:prstGeom prst="curvedConnector3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5400000">
            <a:off x="5945520" y="5105251"/>
            <a:ext cx="1099005" cy="729356"/>
          </a:xfrm>
          <a:prstGeom prst="curvedConnector3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8B40226-D698-4FD5-B2CD-D2EC4F498E22}"/>
              </a:ext>
            </a:extLst>
          </p:cNvPr>
          <p:cNvSpPr txBox="1"/>
          <p:nvPr/>
        </p:nvSpPr>
        <p:spPr>
          <a:xfrm>
            <a:off x="6389431" y="5901580"/>
            <a:ext cx="574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get another 10% * 30%=3 so 3 + </a:t>
            </a:r>
            <a:r>
              <a:rPr lang="en-US" dirty="0">
                <a:solidFill>
                  <a:srgbClr val="FF0000"/>
                </a:solidFill>
              </a:rPr>
              <a:t>(4)</a:t>
            </a:r>
            <a:r>
              <a:rPr lang="en-US" dirty="0"/>
              <a:t>= 7 round to 10%.</a:t>
            </a:r>
          </a:p>
          <a:p>
            <a:r>
              <a:rPr lang="en-US" dirty="0"/>
              <a:t>Now you can add that 10% making you 70%.</a:t>
            </a:r>
          </a:p>
        </p:txBody>
      </p:sp>
    </p:spTree>
    <p:extLst>
      <p:ext uri="{BB962C8B-B14F-4D97-AF65-F5344CB8AC3E}">
        <p14:creationId xmlns:p14="http://schemas.microsoft.com/office/powerpoint/2010/main" val="716529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50B724-8741-42C3-974D-C2C2BECD61CC}"/>
              </a:ext>
            </a:extLst>
          </p:cNvPr>
          <p:cNvSpPr txBox="1"/>
          <p:nvPr/>
        </p:nvSpPr>
        <p:spPr>
          <a:xfrm>
            <a:off x="1872097" y="0"/>
            <a:ext cx="8447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Guidelines for Claims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9777D-4E9B-4575-AD29-196AA4212881}"/>
              </a:ext>
            </a:extLst>
          </p:cNvPr>
          <p:cNvSpPr/>
          <p:nvPr/>
        </p:nvSpPr>
        <p:spPr>
          <a:xfrm>
            <a:off x="369657" y="4595812"/>
            <a:ext cx="114526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https://www.knowva.ebenefits.va.gov/system/templates/selfservice/va_ssnew/help/customer/locale/en-US/portal/554400000001018/content/554400000073398/M21-1,%20Adjudication%20Procedures%20Manual,%20Table%20of%20Contentshttps://</a:t>
            </a: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3"/>
              </a:rPr>
              <a:t>www.law.cornell.edu/cfr/text/38/part-3</a:t>
            </a:r>
            <a:endParaRPr lang="en-US" dirty="0"/>
          </a:p>
          <a:p>
            <a:r>
              <a:rPr lang="en-US" dirty="0">
                <a:hlinkClick r:id="rId4"/>
              </a:rPr>
              <a:t>https://www.law.cornell.edu/cfr/text/38/part-4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BBF62-D313-4478-B392-F6A98D12B460}"/>
              </a:ext>
            </a:extLst>
          </p:cNvPr>
          <p:cNvSpPr/>
          <p:nvPr/>
        </p:nvSpPr>
        <p:spPr>
          <a:xfrm>
            <a:off x="317692" y="851889"/>
            <a:ext cx="1160067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Code of Federal Regulations (CFR) 38 Part 3, Part 4 and M-21 are tools that the VA reviewer </a:t>
            </a:r>
          </a:p>
          <a:p>
            <a:r>
              <a:rPr lang="en-US" sz="2400" dirty="0"/>
              <a:t>references when adjudicating a claim. Click on hyperlinks below. </a:t>
            </a:r>
          </a:p>
          <a:p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56B512-B51E-421A-BD8D-2112532B9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962" y="2262187"/>
            <a:ext cx="82200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1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50B724-8741-42C3-974D-C2C2BECD61CC}"/>
              </a:ext>
            </a:extLst>
          </p:cNvPr>
          <p:cNvSpPr txBox="1"/>
          <p:nvPr/>
        </p:nvSpPr>
        <p:spPr>
          <a:xfrm>
            <a:off x="1872097" y="0"/>
            <a:ext cx="8447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Guidelines for Claims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DE13A-A0C2-4922-95FB-7082817C3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1" y="1837468"/>
            <a:ext cx="11515725" cy="2705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69777D-4E9B-4575-AD29-196AA4212881}"/>
              </a:ext>
            </a:extLst>
          </p:cNvPr>
          <p:cNvSpPr/>
          <p:nvPr/>
        </p:nvSpPr>
        <p:spPr>
          <a:xfrm>
            <a:off x="3769428" y="4765207"/>
            <a:ext cx="4653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https://www.law.cornell.edu/cfr/text/38/part-3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BBF62-D313-4478-B392-F6A98D12B460}"/>
              </a:ext>
            </a:extLst>
          </p:cNvPr>
          <p:cNvSpPr/>
          <p:nvPr/>
        </p:nvSpPr>
        <p:spPr>
          <a:xfrm>
            <a:off x="1000078" y="918430"/>
            <a:ext cx="10191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References the VA reviewer used for deciding a claim.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A340FA-F9E8-411B-8338-F07873D2B5D7}"/>
              </a:ext>
            </a:extLst>
          </p:cNvPr>
          <p:cNvSpPr txBox="1"/>
          <p:nvPr/>
        </p:nvSpPr>
        <p:spPr>
          <a:xfrm>
            <a:off x="2527540" y="5892408"/>
            <a:ext cx="779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See next slide for a compensation and disability definitions. </a:t>
            </a:r>
          </a:p>
        </p:txBody>
      </p:sp>
    </p:spTree>
    <p:extLst>
      <p:ext uri="{BB962C8B-B14F-4D97-AF65-F5344CB8AC3E}">
        <p14:creationId xmlns:p14="http://schemas.microsoft.com/office/powerpoint/2010/main" val="3377195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50B724-8741-42C3-974D-C2C2BECD61CC}"/>
              </a:ext>
            </a:extLst>
          </p:cNvPr>
          <p:cNvSpPr txBox="1"/>
          <p:nvPr/>
        </p:nvSpPr>
        <p:spPr>
          <a:xfrm>
            <a:off x="1872097" y="0"/>
            <a:ext cx="8447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/>
              <a:t>Guidelines for Claims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9777D-4E9B-4575-AD29-196AA4212881}"/>
              </a:ext>
            </a:extLst>
          </p:cNvPr>
          <p:cNvSpPr/>
          <p:nvPr/>
        </p:nvSpPr>
        <p:spPr>
          <a:xfrm>
            <a:off x="3769428" y="6057869"/>
            <a:ext cx="4653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https://www.law.cornell.edu/cfr/text/38/part-3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BB87EB-E195-4CA1-A968-7118093DC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0" y="2207494"/>
            <a:ext cx="10801350" cy="3733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688BA8-C736-481A-9864-542C93F7C453}"/>
              </a:ext>
            </a:extLst>
          </p:cNvPr>
          <p:cNvSpPr/>
          <p:nvPr/>
        </p:nvSpPr>
        <p:spPr>
          <a:xfrm>
            <a:off x="1000078" y="918430"/>
            <a:ext cx="101918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References the VA reviewer used for deciding a claim.</a:t>
            </a:r>
          </a:p>
          <a:p>
            <a:r>
              <a:rPr lang="en-US" sz="3600" dirty="0"/>
              <a:t>Example Below:</a:t>
            </a:r>
          </a:p>
        </p:txBody>
      </p:sp>
    </p:spTree>
    <p:extLst>
      <p:ext uri="{BB962C8B-B14F-4D97-AF65-F5344CB8AC3E}">
        <p14:creationId xmlns:p14="http://schemas.microsoft.com/office/powerpoint/2010/main" val="318060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32C8-FA75-4824-A034-1419299BB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195" y="1966822"/>
            <a:ext cx="9707593" cy="4419121"/>
          </a:xfrm>
        </p:spPr>
        <p:txBody>
          <a:bodyPr>
            <a:normAutofit/>
          </a:bodyPr>
          <a:lstStyle/>
          <a:p>
            <a:r>
              <a:rPr lang="en-US" sz="4000" dirty="0"/>
              <a:t>Disability Ratings are found in the </a:t>
            </a:r>
            <a:br>
              <a:rPr lang="en-US" sz="4000" dirty="0"/>
            </a:br>
            <a:r>
              <a:rPr lang="en-US" sz="4000" dirty="0"/>
              <a:t>38 CFR (Code of Federal Regulations) Part 4</a:t>
            </a:r>
            <a:br>
              <a:rPr lang="en-US" dirty="0"/>
            </a:br>
            <a:br>
              <a:rPr lang="en-US" dirty="0"/>
            </a:br>
            <a:r>
              <a:rPr lang="en-US" sz="2700" dirty="0">
                <a:hlinkClick r:id="rId2"/>
              </a:rPr>
              <a:t>https://www.law.cornell.edu/cfr/text/38/part-4/subpart-B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See next slide.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0B724-8741-42C3-974D-C2C2BECD61CC}"/>
              </a:ext>
            </a:extLst>
          </p:cNvPr>
          <p:cNvSpPr txBox="1"/>
          <p:nvPr/>
        </p:nvSpPr>
        <p:spPr>
          <a:xfrm>
            <a:off x="2455988" y="0"/>
            <a:ext cx="7280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CBE8BA-DEE1-4D4F-981C-849CF97F5FF1}"/>
              </a:ext>
            </a:extLst>
          </p:cNvPr>
          <p:cNvSpPr/>
          <p:nvPr/>
        </p:nvSpPr>
        <p:spPr>
          <a:xfrm>
            <a:off x="1000078" y="918430"/>
            <a:ext cx="10639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References the VA reviewer uses when deciding a claim.</a:t>
            </a:r>
          </a:p>
        </p:txBody>
      </p:sp>
    </p:spTree>
    <p:extLst>
      <p:ext uri="{BB962C8B-B14F-4D97-AF65-F5344CB8AC3E}">
        <p14:creationId xmlns:p14="http://schemas.microsoft.com/office/powerpoint/2010/main" val="1972699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3E988-053F-4EFC-B769-AE8616FF4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15" y="1364591"/>
            <a:ext cx="9385540" cy="5126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87B9EA-E5F0-4267-AD5F-AB8A5564A359}"/>
              </a:ext>
            </a:extLst>
          </p:cNvPr>
          <p:cNvSpPr txBox="1"/>
          <p:nvPr/>
        </p:nvSpPr>
        <p:spPr>
          <a:xfrm>
            <a:off x="661756" y="779816"/>
            <a:ext cx="9609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38 CFR Part 4 Code of Federal Regulations for Disabilities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A9266-C828-48B6-94A5-6E8CFB28F4C6}"/>
              </a:ext>
            </a:extLst>
          </p:cNvPr>
          <p:cNvSpPr txBox="1"/>
          <p:nvPr/>
        </p:nvSpPr>
        <p:spPr>
          <a:xfrm>
            <a:off x="2635965" y="72571"/>
            <a:ext cx="7179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968EF5-A821-439C-A963-0EEDF339AC38}"/>
              </a:ext>
            </a:extLst>
          </p:cNvPr>
          <p:cNvSpPr/>
          <p:nvPr/>
        </p:nvSpPr>
        <p:spPr>
          <a:xfrm>
            <a:off x="3848080" y="6375852"/>
            <a:ext cx="4282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 next slide for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ratings for – ear</a:t>
            </a:r>
            <a:r>
              <a:rPr lang="en-US" dirty="0"/>
              <a:t> example.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59E4C-3B85-471B-BE28-5B25CB8606DD}"/>
              </a:ext>
            </a:extLst>
          </p:cNvPr>
          <p:cNvSpPr txBox="1"/>
          <p:nvPr/>
        </p:nvSpPr>
        <p:spPr>
          <a:xfrm>
            <a:off x="152797" y="5529262"/>
            <a:ext cx="101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88FFC91-038B-4058-BA57-9EC808855846}"/>
              </a:ext>
            </a:extLst>
          </p:cNvPr>
          <p:cNvSpPr/>
          <p:nvPr/>
        </p:nvSpPr>
        <p:spPr>
          <a:xfrm>
            <a:off x="1125372" y="5640058"/>
            <a:ext cx="487767" cy="147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6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BF9B-8047-4D13-83E1-8B4042BE9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746" y="516970"/>
            <a:ext cx="9664461" cy="896218"/>
          </a:xfrm>
        </p:spPr>
        <p:txBody>
          <a:bodyPr>
            <a:normAutofit/>
          </a:bodyPr>
          <a:lstStyle/>
          <a:p>
            <a:r>
              <a:rPr lang="en-US" sz="3600" dirty="0"/>
              <a:t>38 CFR Hearing Schedule of Ratings Part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A118B-730D-4C37-BC3F-0C148979F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1" y="1272253"/>
            <a:ext cx="11197087" cy="5428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11D1F-3D87-4AEF-9FD1-53676AC1F521}"/>
              </a:ext>
            </a:extLst>
          </p:cNvPr>
          <p:cNvSpPr txBox="1"/>
          <p:nvPr/>
        </p:nvSpPr>
        <p:spPr>
          <a:xfrm>
            <a:off x="2795630" y="195638"/>
            <a:ext cx="7047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</p:spTree>
    <p:extLst>
      <p:ext uri="{BB962C8B-B14F-4D97-AF65-F5344CB8AC3E}">
        <p14:creationId xmlns:p14="http://schemas.microsoft.com/office/powerpoint/2010/main" val="160783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C81DA-F99E-4487-8D66-69A4BF56B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427" y="2641373"/>
            <a:ext cx="11215145" cy="3811795"/>
          </a:xfrm>
        </p:spPr>
        <p:txBody>
          <a:bodyPr>
            <a:normAutofit fontScale="90000"/>
          </a:bodyPr>
          <a:lstStyle/>
          <a:p>
            <a:pPr algn="l"/>
            <a:br>
              <a:rPr lang="en-US" b="1" dirty="0"/>
            </a:br>
            <a:br>
              <a:rPr lang="en-US" b="1" dirty="0"/>
            </a:br>
            <a:r>
              <a:rPr lang="en-US" sz="3100" dirty="0">
                <a:latin typeface="+mn-lt"/>
              </a:rPr>
              <a:t>If a veteran has a disease or injury that occurred while in or began while in service they can file a claim for a Service Connected Disability. If the VA approves the claim they may be able to receive a monthly monetary compensation.</a:t>
            </a:r>
            <a:br>
              <a:rPr lang="en-US" sz="3100" dirty="0">
                <a:latin typeface="+mn-lt"/>
              </a:rPr>
            </a:b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>You cannot receive compensation and a pension at the same time. Take the one that is greater. Pensions are discussed later in this seminar.</a:t>
            </a:r>
            <a:br>
              <a:rPr lang="en-US" sz="3100" b="1" dirty="0">
                <a:latin typeface="+mn-lt"/>
              </a:rPr>
            </a:br>
            <a:br>
              <a:rPr lang="en-US" sz="3100" b="1" dirty="0">
                <a:latin typeface="+mn-lt"/>
              </a:rPr>
            </a:br>
            <a:r>
              <a:rPr lang="en-US" sz="3100" dirty="0">
                <a:latin typeface="+mn-lt"/>
              </a:rPr>
              <a:t>In this presentation we will discuss the steps necessary to file for a Service Connected Disability Compensation Claim.</a:t>
            </a:r>
            <a:br>
              <a:rPr lang="en-US" sz="3100" b="1" dirty="0">
                <a:latin typeface="+mn-lt"/>
              </a:rPr>
            </a:br>
            <a:br>
              <a:rPr lang="en-US" sz="3100" b="1" dirty="0">
                <a:latin typeface="+mn-lt"/>
              </a:rPr>
            </a:br>
            <a:r>
              <a:rPr lang="en-US" sz="3100" dirty="0">
                <a:latin typeface="+mn-lt"/>
              </a:rPr>
              <a:t>Serving during Wartime is not a requirement for Disability Benefits.</a:t>
            </a:r>
            <a:br>
              <a:rPr lang="en-US" sz="3100" dirty="0">
                <a:latin typeface="+mn-lt"/>
              </a:rPr>
            </a:b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>Finding someone who can guide you through the process if essential.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26202-488A-4D71-A769-AEF7EDF34676}"/>
              </a:ext>
            </a:extLst>
          </p:cNvPr>
          <p:cNvSpPr txBox="1"/>
          <p:nvPr/>
        </p:nvSpPr>
        <p:spPr>
          <a:xfrm>
            <a:off x="2333782" y="0"/>
            <a:ext cx="752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</p:spTree>
    <p:extLst>
      <p:ext uri="{BB962C8B-B14F-4D97-AF65-F5344CB8AC3E}">
        <p14:creationId xmlns:p14="http://schemas.microsoft.com/office/powerpoint/2010/main" val="3925887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5A9266-C828-48B6-94A5-6E8CFB28F4C6}"/>
              </a:ext>
            </a:extLst>
          </p:cNvPr>
          <p:cNvSpPr txBox="1"/>
          <p:nvPr/>
        </p:nvSpPr>
        <p:spPr>
          <a:xfrm>
            <a:off x="2635965" y="72571"/>
            <a:ext cx="7179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EA44D8-7835-44F4-A478-92B4D2160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747" y="1881271"/>
            <a:ext cx="7979507" cy="49041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B5DC7-5EAF-48BB-8A0F-94DED1439575}"/>
              </a:ext>
            </a:extLst>
          </p:cNvPr>
          <p:cNvSpPr/>
          <p:nvPr/>
        </p:nvSpPr>
        <p:spPr>
          <a:xfrm>
            <a:off x="2635965" y="916887"/>
            <a:ext cx="7161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M21-1 Compensation and Pension Manual, example.</a:t>
            </a:r>
          </a:p>
          <a:p>
            <a:r>
              <a:rPr lang="en-US" sz="2400" dirty="0"/>
              <a:t>References the VA reviewer uses when deciding a claim.</a:t>
            </a:r>
          </a:p>
        </p:txBody>
      </p:sp>
    </p:spTree>
    <p:extLst>
      <p:ext uri="{BB962C8B-B14F-4D97-AF65-F5344CB8AC3E}">
        <p14:creationId xmlns:p14="http://schemas.microsoft.com/office/powerpoint/2010/main" val="312870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E3DBF0-5050-4172-B05D-8DCA138F8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2294865"/>
            <a:ext cx="9144013" cy="3548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7F9F65-E08F-49E7-B6C3-CF73E48204A1}"/>
              </a:ext>
            </a:extLst>
          </p:cNvPr>
          <p:cNvSpPr txBox="1"/>
          <p:nvPr/>
        </p:nvSpPr>
        <p:spPr>
          <a:xfrm>
            <a:off x="879894" y="909870"/>
            <a:ext cx="10213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Presumptive Disability Benefits</a:t>
            </a:r>
          </a:p>
          <a:p>
            <a:r>
              <a:rPr lang="en-US" sz="2400" u="sng" dirty="0"/>
              <a:t>If you experienced or were in contact with these you are presumed to have diseases, injuries or mental health issues related to these exposures.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943E04-63BE-412E-9221-65FFD935C530}"/>
              </a:ext>
            </a:extLst>
          </p:cNvPr>
          <p:cNvSpPr/>
          <p:nvPr/>
        </p:nvSpPr>
        <p:spPr>
          <a:xfrm>
            <a:off x="3655081" y="6029711"/>
            <a:ext cx="488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Presumptive columns continued on the next slide.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1C6D0-D9A1-4AAA-AF01-38D37558004E}"/>
              </a:ext>
            </a:extLst>
          </p:cNvPr>
          <p:cNvSpPr txBox="1"/>
          <p:nvPr/>
        </p:nvSpPr>
        <p:spPr>
          <a:xfrm>
            <a:off x="2572443" y="140429"/>
            <a:ext cx="7047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</p:spTree>
    <p:extLst>
      <p:ext uri="{BB962C8B-B14F-4D97-AF65-F5344CB8AC3E}">
        <p14:creationId xmlns:p14="http://schemas.microsoft.com/office/powerpoint/2010/main" val="4081739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E0F4AB-86DF-4399-BA52-3BCC2FE39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52" y="871268"/>
            <a:ext cx="8812696" cy="5900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6636AB-67D5-41E3-B94E-7198AF3C3799}"/>
              </a:ext>
            </a:extLst>
          </p:cNvPr>
          <p:cNvSpPr txBox="1"/>
          <p:nvPr/>
        </p:nvSpPr>
        <p:spPr>
          <a:xfrm>
            <a:off x="2795630" y="0"/>
            <a:ext cx="7047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A749B-FA47-4AB7-9F2E-971BB60F55D2}"/>
              </a:ext>
            </a:extLst>
          </p:cNvPr>
          <p:cNvSpPr txBox="1"/>
          <p:nvPr/>
        </p:nvSpPr>
        <p:spPr>
          <a:xfrm>
            <a:off x="3413521" y="538608"/>
            <a:ext cx="743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Presumptive Disability Benefits Continued</a:t>
            </a:r>
          </a:p>
        </p:txBody>
      </p:sp>
    </p:spTree>
    <p:extLst>
      <p:ext uri="{BB962C8B-B14F-4D97-AF65-F5344CB8AC3E}">
        <p14:creationId xmlns:p14="http://schemas.microsoft.com/office/powerpoint/2010/main" val="3354928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1D10EB-94A6-4FD1-83C8-5D3C8733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81252"/>
            <a:ext cx="12192000" cy="2998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DAF3A-1997-4AE9-BAF8-98E3A0282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5730"/>
            <a:ext cx="12192000" cy="2266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1E4BE3-93C2-44C2-BD91-37DD307CB3F2}"/>
              </a:ext>
            </a:extLst>
          </p:cNvPr>
          <p:cNvSpPr txBox="1"/>
          <p:nvPr/>
        </p:nvSpPr>
        <p:spPr>
          <a:xfrm>
            <a:off x="3171980" y="719587"/>
            <a:ext cx="743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Presumptive Disability Benefits Continued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99F24-798C-4F5B-83F5-E0B2C238E9E9}"/>
              </a:ext>
            </a:extLst>
          </p:cNvPr>
          <p:cNvSpPr txBox="1"/>
          <p:nvPr/>
        </p:nvSpPr>
        <p:spPr>
          <a:xfrm>
            <a:off x="2572444" y="115331"/>
            <a:ext cx="7047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</p:spTree>
    <p:extLst>
      <p:ext uri="{BB962C8B-B14F-4D97-AF65-F5344CB8AC3E}">
        <p14:creationId xmlns:p14="http://schemas.microsoft.com/office/powerpoint/2010/main" val="3894330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7E3F2-D49F-441A-B770-718922B034D0}"/>
              </a:ext>
            </a:extLst>
          </p:cNvPr>
          <p:cNvSpPr/>
          <p:nvPr/>
        </p:nvSpPr>
        <p:spPr>
          <a:xfrm>
            <a:off x="370936" y="965079"/>
            <a:ext cx="11237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(Skim over) For Retired Military Combat Related Special Compensation (CRSC) and </a:t>
            </a:r>
          </a:p>
          <a:p>
            <a:r>
              <a:rPr lang="en-US" sz="2400" dirty="0"/>
              <a:t>Concurrent Retirement and Disability Pay (CRDP) automatically figured by the VA.</a:t>
            </a:r>
          </a:p>
          <a:p>
            <a:r>
              <a:rPr lang="en-US" sz="2400" dirty="0"/>
              <a:t>Fact sheet on the information table.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302D80-2FB2-4A60-9BB1-12E09CDBDFBB}"/>
              </a:ext>
            </a:extLst>
          </p:cNvPr>
          <p:cNvSpPr/>
          <p:nvPr/>
        </p:nvSpPr>
        <p:spPr>
          <a:xfrm>
            <a:off x="2795630" y="6093986"/>
            <a:ext cx="6906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https://www.dfas.mil/retiredmilitary/disability/comparison.html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B0DDD-F1EF-4DBD-A261-F8FE7529155C}"/>
              </a:ext>
            </a:extLst>
          </p:cNvPr>
          <p:cNvSpPr/>
          <p:nvPr/>
        </p:nvSpPr>
        <p:spPr>
          <a:xfrm>
            <a:off x="728166" y="2105402"/>
            <a:ext cx="110418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CRSC basic eligibility</a:t>
            </a:r>
          </a:p>
          <a:p>
            <a:r>
              <a:rPr lang="en-US" dirty="0"/>
              <a:t>Rated at 10% disability and 60 years old and have waived their VA pay for their retired pay.</a:t>
            </a:r>
          </a:p>
          <a:p>
            <a:endParaRPr lang="en-US" dirty="0"/>
          </a:p>
          <a:p>
            <a:r>
              <a:rPr lang="en-US" dirty="0"/>
              <a:t>CRDP basic eligibility</a:t>
            </a:r>
          </a:p>
          <a:p>
            <a:r>
              <a:rPr lang="en-US" dirty="0"/>
              <a:t>20 years active or reserve, receiving retired pay that is offset by VA payments, 50% disabled. Reserve and guard must</a:t>
            </a:r>
          </a:p>
          <a:p>
            <a:r>
              <a:rPr lang="en-US" dirty="0"/>
              <a:t>Be eligible…	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99851-B931-4BD5-8285-99A328DD6DED}"/>
              </a:ext>
            </a:extLst>
          </p:cNvPr>
          <p:cNvSpPr txBox="1"/>
          <p:nvPr/>
        </p:nvSpPr>
        <p:spPr>
          <a:xfrm>
            <a:off x="2795630" y="195638"/>
            <a:ext cx="7047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903CFC-1FEB-41EB-A8C3-E22D8EE97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414" y="3598436"/>
            <a:ext cx="2705100" cy="2428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C607CC-C1CC-40BC-9D4D-B53929553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630" y="3598436"/>
            <a:ext cx="27241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71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E81D9D-8745-471B-B959-A167ED2D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7" y="1581150"/>
            <a:ext cx="10668000" cy="3695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6357C-E43B-4700-A7CB-5E2EC381AE27}"/>
              </a:ext>
            </a:extLst>
          </p:cNvPr>
          <p:cNvSpPr txBox="1"/>
          <p:nvPr/>
        </p:nvSpPr>
        <p:spPr>
          <a:xfrm>
            <a:off x="1178941" y="221518"/>
            <a:ext cx="9834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Benefits for </a:t>
            </a:r>
            <a:r>
              <a:rPr lang="en-US" sz="4400" u="sng" dirty="0">
                <a:solidFill>
                  <a:srgbClr val="FF0000"/>
                </a:solidFill>
              </a:rPr>
              <a:t>SC</a:t>
            </a:r>
            <a:r>
              <a:rPr lang="en-US" sz="4400" u="sng" dirty="0"/>
              <a:t>, non-SC or Circumstance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95C74-1088-4608-B3A4-ED565F85BB28}"/>
              </a:ext>
            </a:extLst>
          </p:cNvPr>
          <p:cNvSpPr/>
          <p:nvPr/>
        </p:nvSpPr>
        <p:spPr>
          <a:xfrm>
            <a:off x="1178941" y="6030414"/>
            <a:ext cx="8029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Handouts</a:t>
            </a:r>
            <a:r>
              <a:rPr lang="en-US" sz="2400" dirty="0"/>
              <a:t> are on the information table. </a:t>
            </a:r>
            <a:r>
              <a:rPr lang="en-US" sz="2400" dirty="0">
                <a:hlinkClick r:id="rId3"/>
              </a:rPr>
              <a:t>https://www.benefits.va.gov/benefits/derivative_sc.asp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F4F850-6E32-440A-9C26-27325158105F}"/>
              </a:ext>
            </a:extLst>
          </p:cNvPr>
          <p:cNvSpPr/>
          <p:nvPr/>
        </p:nvSpPr>
        <p:spPr>
          <a:xfrm>
            <a:off x="925536" y="5545344"/>
            <a:ext cx="1034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Matrix shows what you or family members might be entitled to. Too numerous to show on screen.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6B6A9-4815-4AC5-97A1-9158F5207F1A}"/>
              </a:ext>
            </a:extLst>
          </p:cNvPr>
          <p:cNvSpPr txBox="1"/>
          <p:nvPr/>
        </p:nvSpPr>
        <p:spPr>
          <a:xfrm>
            <a:off x="2553413" y="1703985"/>
            <a:ext cx="2424029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F123D-6944-4B8A-BB7C-BA0FC504318F}"/>
              </a:ext>
            </a:extLst>
          </p:cNvPr>
          <p:cNvSpPr/>
          <p:nvPr/>
        </p:nvSpPr>
        <p:spPr>
          <a:xfrm rot="-2700000">
            <a:off x="1699878" y="3325892"/>
            <a:ext cx="5766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EXAMPLE OF SERVICE CONNECTED.</a:t>
            </a:r>
          </a:p>
        </p:txBody>
      </p:sp>
    </p:spTree>
    <p:extLst>
      <p:ext uri="{BB962C8B-B14F-4D97-AF65-F5344CB8AC3E}">
        <p14:creationId xmlns:p14="http://schemas.microsoft.com/office/powerpoint/2010/main" val="1645214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562BB9-24B4-4D15-8DC2-A2851AB9B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81" y="1459839"/>
            <a:ext cx="10878629" cy="3694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6357C-E43B-4700-A7CB-5E2EC381AE27}"/>
              </a:ext>
            </a:extLst>
          </p:cNvPr>
          <p:cNvSpPr txBox="1"/>
          <p:nvPr/>
        </p:nvSpPr>
        <p:spPr>
          <a:xfrm>
            <a:off x="1178941" y="221518"/>
            <a:ext cx="9834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Benefits for S C, </a:t>
            </a:r>
            <a:r>
              <a:rPr lang="en-US" sz="4400" u="sng" dirty="0">
                <a:solidFill>
                  <a:srgbClr val="FF0000"/>
                </a:solidFill>
              </a:rPr>
              <a:t>non-SC</a:t>
            </a:r>
            <a:r>
              <a:rPr lang="en-US" sz="4400" u="sng" dirty="0"/>
              <a:t> or Circumstance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95C74-1088-4608-B3A4-ED565F85BB28}"/>
              </a:ext>
            </a:extLst>
          </p:cNvPr>
          <p:cNvSpPr/>
          <p:nvPr/>
        </p:nvSpPr>
        <p:spPr>
          <a:xfrm>
            <a:off x="1150275" y="5945454"/>
            <a:ext cx="729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Handouts</a:t>
            </a:r>
            <a:r>
              <a:rPr lang="en-US" sz="2400" dirty="0"/>
              <a:t> are on the information table. </a:t>
            </a:r>
            <a:r>
              <a:rPr lang="en-US" sz="2400" dirty="0">
                <a:hlinkClick r:id="rId3"/>
              </a:rPr>
              <a:t>https://www.benefits.va.gov/benefits/derivative_nsc.asp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F4F850-6E32-440A-9C26-27325158105F}"/>
              </a:ext>
            </a:extLst>
          </p:cNvPr>
          <p:cNvSpPr/>
          <p:nvPr/>
        </p:nvSpPr>
        <p:spPr>
          <a:xfrm>
            <a:off x="925536" y="5545344"/>
            <a:ext cx="1034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Matrix shows what you or family members might be entitled to. Too numerous to show on screen.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6B6A9-4815-4AC5-97A1-9158F5207F1A}"/>
              </a:ext>
            </a:extLst>
          </p:cNvPr>
          <p:cNvSpPr txBox="1"/>
          <p:nvPr/>
        </p:nvSpPr>
        <p:spPr>
          <a:xfrm>
            <a:off x="5001338" y="1702661"/>
            <a:ext cx="2609137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851078-53C8-43EA-9B76-013535E98353}"/>
              </a:ext>
            </a:extLst>
          </p:cNvPr>
          <p:cNvSpPr/>
          <p:nvPr/>
        </p:nvSpPr>
        <p:spPr>
          <a:xfrm rot="-2700000">
            <a:off x="1610703" y="3110604"/>
            <a:ext cx="6375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EXAMPLE OF NON SERVICE CONNECTED.</a:t>
            </a:r>
          </a:p>
        </p:txBody>
      </p:sp>
    </p:spTree>
    <p:extLst>
      <p:ext uri="{BB962C8B-B14F-4D97-AF65-F5344CB8AC3E}">
        <p14:creationId xmlns:p14="http://schemas.microsoft.com/office/powerpoint/2010/main" val="2419098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1CD256-3146-4AEA-8775-DF10CCDBC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01" y="1452291"/>
            <a:ext cx="10924590" cy="2862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6357C-E43B-4700-A7CB-5E2EC381AE27}"/>
              </a:ext>
            </a:extLst>
          </p:cNvPr>
          <p:cNvSpPr txBox="1"/>
          <p:nvPr/>
        </p:nvSpPr>
        <p:spPr>
          <a:xfrm>
            <a:off x="1178941" y="221518"/>
            <a:ext cx="9834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Benefits for S C, non-SC or </a:t>
            </a:r>
            <a:r>
              <a:rPr lang="en-US" sz="4400" u="sng" dirty="0">
                <a:solidFill>
                  <a:srgbClr val="FF0000"/>
                </a:solidFill>
              </a:rPr>
              <a:t>Circumstance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95C74-1088-4608-B3A4-ED565F85BB28}"/>
              </a:ext>
            </a:extLst>
          </p:cNvPr>
          <p:cNvSpPr/>
          <p:nvPr/>
        </p:nvSpPr>
        <p:spPr>
          <a:xfrm>
            <a:off x="633700" y="5945454"/>
            <a:ext cx="10632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Handouts</a:t>
            </a:r>
            <a:r>
              <a:rPr lang="en-US" sz="2400" dirty="0"/>
              <a:t> are on the information table. </a:t>
            </a:r>
            <a:r>
              <a:rPr lang="en-US" sz="2400" dirty="0">
                <a:hlinkClick r:id="rId3"/>
              </a:rPr>
              <a:t>https://www.benefits.va.gov/benefits/derivative_circumstance.asp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F4F850-6E32-440A-9C26-27325158105F}"/>
              </a:ext>
            </a:extLst>
          </p:cNvPr>
          <p:cNvSpPr/>
          <p:nvPr/>
        </p:nvSpPr>
        <p:spPr>
          <a:xfrm>
            <a:off x="925536" y="5545344"/>
            <a:ext cx="1034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Matrix shows what you or family members might be entitled to. Too numerous to show on screen.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6B6A9-4815-4AC5-97A1-9158F5207F1A}"/>
              </a:ext>
            </a:extLst>
          </p:cNvPr>
          <p:cNvSpPr txBox="1"/>
          <p:nvPr/>
        </p:nvSpPr>
        <p:spPr>
          <a:xfrm>
            <a:off x="7639763" y="1713510"/>
            <a:ext cx="1923337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51730C-C5EE-41FD-8603-AA4212747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63" y="3162286"/>
            <a:ext cx="10707665" cy="1552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8C8709-7CC7-4DB5-9A5B-D44F5701E4DB}"/>
              </a:ext>
            </a:extLst>
          </p:cNvPr>
          <p:cNvSpPr/>
          <p:nvPr/>
        </p:nvSpPr>
        <p:spPr>
          <a:xfrm rot="-2700000">
            <a:off x="1699878" y="3325892"/>
            <a:ext cx="5766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EXAMPLE OF CIRCUMSTANCE.</a:t>
            </a:r>
          </a:p>
        </p:txBody>
      </p:sp>
    </p:spTree>
    <p:extLst>
      <p:ext uri="{BB962C8B-B14F-4D97-AF65-F5344CB8AC3E}">
        <p14:creationId xmlns:p14="http://schemas.microsoft.com/office/powerpoint/2010/main" val="1148279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0E35E1-910A-489E-A6C4-1A1AD22708DD}"/>
              </a:ext>
            </a:extLst>
          </p:cNvPr>
          <p:cNvSpPr txBox="1"/>
          <p:nvPr/>
        </p:nvSpPr>
        <p:spPr>
          <a:xfrm>
            <a:off x="2795630" y="195638"/>
            <a:ext cx="7047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0BB28-D0D4-47C3-9FC9-9ECA4EB94E96}"/>
              </a:ext>
            </a:extLst>
          </p:cNvPr>
          <p:cNvSpPr/>
          <p:nvPr/>
        </p:nvSpPr>
        <p:spPr>
          <a:xfrm>
            <a:off x="872706" y="1673372"/>
            <a:ext cx="104465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Unemployability</a:t>
            </a:r>
          </a:p>
          <a:p>
            <a:r>
              <a:rPr lang="en-US" dirty="0"/>
              <a:t>Unemployability allows VA to pay certain Veterans compensation at the</a:t>
            </a:r>
          </a:p>
          <a:p>
            <a:r>
              <a:rPr lang="en-US" dirty="0"/>
              <a:t>100% rate, even though VA has not rated their service-connected disabilities at the 100% level.</a:t>
            </a:r>
          </a:p>
          <a:p>
            <a:endParaRPr lang="en-US" b="1" dirty="0"/>
          </a:p>
          <a:p>
            <a:r>
              <a:rPr lang="en-US" b="1" u="sng" dirty="0"/>
              <a:t>What is the eligibility criteria for individual unemployability?</a:t>
            </a:r>
          </a:p>
          <a:p>
            <a:r>
              <a:rPr lang="en-US" dirty="0"/>
              <a:t>• You must be a Veteran</a:t>
            </a:r>
          </a:p>
          <a:p>
            <a:r>
              <a:rPr lang="en-US" dirty="0"/>
              <a:t>• You must have at least one service connected disability rated at least at 60%, </a:t>
            </a:r>
            <a:r>
              <a:rPr lang="en-US" b="1" dirty="0"/>
              <a:t>OR</a:t>
            </a:r>
          </a:p>
          <a:p>
            <a:r>
              <a:rPr lang="en-US" dirty="0"/>
              <a:t>• Two or more service connected disabilities at least one disability ratable at 40% or more with a</a:t>
            </a:r>
          </a:p>
          <a:p>
            <a:r>
              <a:rPr lang="en-US" dirty="0"/>
              <a:t>combined rating of 70% or more.</a:t>
            </a:r>
          </a:p>
          <a:p>
            <a:r>
              <a:rPr lang="en-US" dirty="0"/>
              <a:t>• You must be unable to maintain substantially gainful employment as a result of service-connected</a:t>
            </a:r>
          </a:p>
          <a:p>
            <a:r>
              <a:rPr lang="en-US" dirty="0"/>
              <a:t>disabilities (marginal employment, such as odd jobs, is not considered substantial gainful employment</a:t>
            </a:r>
          </a:p>
          <a:p>
            <a:r>
              <a:rPr lang="en-US" dirty="0"/>
              <a:t>for VA purposes).</a:t>
            </a:r>
          </a:p>
          <a:p>
            <a:r>
              <a:rPr lang="en-US" dirty="0">
                <a:hlinkClick r:id="rId2"/>
              </a:rPr>
              <a:t>https://www.benefits.va.gov/BENEFITS/factsheets/serviceconnected/IU.pdf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See the fact sheet on the information table.</a:t>
            </a:r>
          </a:p>
        </p:txBody>
      </p:sp>
    </p:spTree>
    <p:extLst>
      <p:ext uri="{BB962C8B-B14F-4D97-AF65-F5344CB8AC3E}">
        <p14:creationId xmlns:p14="http://schemas.microsoft.com/office/powerpoint/2010/main" val="828680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9F82F4-68F4-4100-B174-3CE453908425}"/>
              </a:ext>
            </a:extLst>
          </p:cNvPr>
          <p:cNvSpPr txBox="1"/>
          <p:nvPr/>
        </p:nvSpPr>
        <p:spPr>
          <a:xfrm>
            <a:off x="996350" y="3044279"/>
            <a:ext cx="10199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Lets take a Break before covering Low Income VA Pensions</a:t>
            </a:r>
          </a:p>
        </p:txBody>
      </p:sp>
    </p:spTree>
    <p:extLst>
      <p:ext uri="{BB962C8B-B14F-4D97-AF65-F5344CB8AC3E}">
        <p14:creationId xmlns:p14="http://schemas.microsoft.com/office/powerpoint/2010/main" val="400557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73874E-A5C1-40FF-AFBB-6FE704EC707C}"/>
              </a:ext>
            </a:extLst>
          </p:cNvPr>
          <p:cNvSpPr txBox="1"/>
          <p:nvPr/>
        </p:nvSpPr>
        <p:spPr>
          <a:xfrm>
            <a:off x="1938069" y="624201"/>
            <a:ext cx="83158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should you use a County Veteran Service Officer</a:t>
            </a:r>
          </a:p>
          <a:p>
            <a:pPr algn="ctr"/>
            <a:r>
              <a:rPr lang="en-US" sz="2400" dirty="0"/>
              <a:t>Each county in Indiana has a CVSO.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343DA-7769-49D2-8C2D-5E096FBF1BE1}"/>
              </a:ext>
            </a:extLst>
          </p:cNvPr>
          <p:cNvSpPr txBox="1"/>
          <p:nvPr/>
        </p:nvSpPr>
        <p:spPr>
          <a:xfrm>
            <a:off x="652731" y="1494624"/>
            <a:ext cx="108865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CVSOs are accredited with a </a:t>
            </a:r>
            <a:r>
              <a:rPr lang="en-US" sz="2400" i="1" dirty="0"/>
              <a:t>Veterans Service Organization</a:t>
            </a:r>
            <a:r>
              <a:rPr lang="en-US" sz="2400" dirty="0"/>
              <a:t> like the American Legion, AMVETS, DAV or the VFW? 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2. Because CVSOs are trained and certified in the VA claims and appeals processes and can help you with other VA-related needs.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3. CVSOs work on behalf of Veterans and service members - as well as their family, dependents and survivors.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4. A Veteran’s Service Organization will speak to the VA on your behalf. </a:t>
            </a:r>
            <a:r>
              <a:rPr lang="en-US" sz="2400" i="1" dirty="0"/>
              <a:t>You </a:t>
            </a:r>
            <a:r>
              <a:rPr lang="en-US" sz="2400" b="1" i="1" u="sng" dirty="0"/>
              <a:t>do not</a:t>
            </a:r>
            <a:r>
              <a:rPr lang="en-US" sz="2400" i="1" dirty="0"/>
              <a:t> have to be a member to be represented. </a:t>
            </a:r>
          </a:p>
          <a:p>
            <a:endParaRPr lang="en-US" sz="2400" dirty="0"/>
          </a:p>
          <a:p>
            <a:r>
              <a:rPr lang="en-US" sz="2400" dirty="0"/>
              <a:t>5. Filing a claim on your own and making a mistake will cost you time and maybe the entire claim. A (fully developed claim) vs a (standard claim).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6BE9F-B465-4987-A325-D71623C362F7}"/>
              </a:ext>
            </a:extLst>
          </p:cNvPr>
          <p:cNvSpPr txBox="1"/>
          <p:nvPr/>
        </p:nvSpPr>
        <p:spPr>
          <a:xfrm>
            <a:off x="2729496" y="0"/>
            <a:ext cx="752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</p:spTree>
    <p:extLst>
      <p:ext uri="{BB962C8B-B14F-4D97-AF65-F5344CB8AC3E}">
        <p14:creationId xmlns:p14="http://schemas.microsoft.com/office/powerpoint/2010/main" val="247905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7B9E0-FF06-4D47-8D39-85907C500A0A}"/>
              </a:ext>
            </a:extLst>
          </p:cNvPr>
          <p:cNvSpPr txBox="1"/>
          <p:nvPr/>
        </p:nvSpPr>
        <p:spPr>
          <a:xfrm>
            <a:off x="2097950" y="0"/>
            <a:ext cx="79961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are the benefits of joining a </a:t>
            </a:r>
          </a:p>
          <a:p>
            <a:r>
              <a:rPr lang="en-US" sz="4400" dirty="0"/>
              <a:t>Veterans Service Organization?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D10693-2FE6-4550-AF88-E0E70C7AD032}"/>
              </a:ext>
            </a:extLst>
          </p:cNvPr>
          <p:cNvSpPr txBox="1"/>
          <p:nvPr/>
        </p:nvSpPr>
        <p:spPr>
          <a:xfrm>
            <a:off x="886336" y="1446550"/>
            <a:ext cx="1042471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Local Area Posts:</a:t>
            </a:r>
          </a:p>
          <a:p>
            <a:r>
              <a:rPr lang="en-US" sz="2400" dirty="0"/>
              <a:t>American Legion – Dugger, Hymera, Shelburn, Sullivan and Carlisle Prison</a:t>
            </a:r>
          </a:p>
          <a:p>
            <a:r>
              <a:rPr lang="en-US" sz="2400" dirty="0"/>
              <a:t>AMVETS – Hi-Way 40 west of Terre Haute</a:t>
            </a:r>
          </a:p>
          <a:p>
            <a:r>
              <a:rPr lang="en-US" sz="2400" dirty="0"/>
              <a:t>VFW – Sullivan</a:t>
            </a:r>
          </a:p>
          <a:p>
            <a:r>
              <a:rPr lang="en-US" sz="2400" dirty="0"/>
              <a:t>American Legion Membership – </a:t>
            </a:r>
            <a:r>
              <a:rPr lang="en-US" sz="2400" b="1" dirty="0"/>
              <a:t>does not </a:t>
            </a:r>
            <a:r>
              <a:rPr lang="en-US" sz="2400" dirty="0"/>
              <a:t>have a wartime requirement now</a:t>
            </a:r>
          </a:p>
          <a:p>
            <a:r>
              <a:rPr lang="en-US" sz="2400" dirty="0"/>
              <a:t>Contact information for these are on the information table.</a:t>
            </a:r>
          </a:p>
          <a:p>
            <a:endParaRPr lang="en-US" sz="2400" dirty="0"/>
          </a:p>
          <a:p>
            <a:r>
              <a:rPr lang="en-US" sz="2400" dirty="0"/>
              <a:t>Also there are membership opportunities for spouses, children and grandchildren.</a:t>
            </a:r>
          </a:p>
          <a:p>
            <a:r>
              <a:rPr lang="en-US" sz="2400" dirty="0"/>
              <a:t>i.e., Auxiliary &amp; Sons. </a:t>
            </a:r>
          </a:p>
          <a:p>
            <a:endParaRPr lang="en-US" sz="2400" dirty="0"/>
          </a:p>
          <a:p>
            <a:r>
              <a:rPr lang="en-US" sz="2400" b="1" dirty="0"/>
              <a:t>Membership Benefits:</a:t>
            </a:r>
          </a:p>
          <a:p>
            <a:r>
              <a:rPr lang="en-US" sz="2400" dirty="0"/>
              <a:t>Helping fellow veterans, boys and girls state, other programs, they lobby congress </a:t>
            </a:r>
          </a:p>
          <a:p>
            <a:r>
              <a:rPr lang="en-US" sz="2400" dirty="0"/>
              <a:t>for veteran benefits. Receive Discounts on Auto Rental, Financial &amp; Insurance, </a:t>
            </a:r>
          </a:p>
          <a:p>
            <a:r>
              <a:rPr lang="en-US" sz="2400" dirty="0"/>
              <a:t>Media &amp; Entertainment, Medical, Moving &amp; Relocation, Retail, Travel &amp; Lodging.</a:t>
            </a:r>
          </a:p>
        </p:txBody>
      </p:sp>
    </p:spTree>
    <p:extLst>
      <p:ext uri="{BB962C8B-B14F-4D97-AF65-F5344CB8AC3E}">
        <p14:creationId xmlns:p14="http://schemas.microsoft.com/office/powerpoint/2010/main" val="129796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4600-D3B1-4114-878D-27CACE93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06120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Must haves in order to file.</a:t>
            </a:r>
          </a:p>
          <a:p>
            <a:pPr lvl="1"/>
            <a:endParaRPr lang="en-US" dirty="0"/>
          </a:p>
          <a:p>
            <a:r>
              <a:rPr lang="en-US" dirty="0"/>
              <a:t>Your DD-214 or other separation documents</a:t>
            </a:r>
          </a:p>
          <a:p>
            <a:r>
              <a:rPr lang="en-US" dirty="0"/>
              <a:t>Your service treatment records in most cases except for hearing claims</a:t>
            </a:r>
          </a:p>
          <a:p>
            <a:r>
              <a:rPr lang="en-US" dirty="0"/>
              <a:t>Any medical evidence related to your illness or injury (like doctor’s reports, X-rays, medical test results or doctor’s opinion)</a:t>
            </a:r>
          </a:p>
          <a:p>
            <a:r>
              <a:rPr lang="en-US" dirty="0"/>
              <a:t>Buddy statements if needed to prove an incident or location during service. </a:t>
            </a:r>
          </a:p>
          <a:p>
            <a:r>
              <a:rPr lang="en-US" dirty="0"/>
              <a:t>As of January 2020 ship logs or other proof that you were off of Vietnam coast for Agent Orange related claims.</a:t>
            </a:r>
          </a:p>
          <a:p>
            <a:r>
              <a:rPr lang="en-US" dirty="0"/>
              <a:t>Marriage license, children’s birth certificate if 30% or more to claim them as a dependent for on your claim.</a:t>
            </a:r>
          </a:p>
          <a:p>
            <a:pPr marL="342900" indent="-342900"/>
            <a:r>
              <a:rPr lang="en-US" dirty="0"/>
              <a:t>Supporting documentation including statements that explain circumstances.</a:t>
            </a:r>
          </a:p>
          <a:p>
            <a:pPr marL="800100" lvl="1" indent="-342900"/>
            <a:r>
              <a:rPr lang="en-US" dirty="0"/>
              <a:t>For hearing it would be a statement to explain what loud noises you were exposed to.</a:t>
            </a:r>
          </a:p>
          <a:p>
            <a:pPr marL="342900" indent="-34290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1C019-E6E3-44D3-816B-7E8588FCBBF7}"/>
              </a:ext>
            </a:extLst>
          </p:cNvPr>
          <p:cNvSpPr txBox="1"/>
          <p:nvPr/>
        </p:nvSpPr>
        <p:spPr>
          <a:xfrm>
            <a:off x="2402793" y="42682"/>
            <a:ext cx="752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</p:spTree>
    <p:extLst>
      <p:ext uri="{BB962C8B-B14F-4D97-AF65-F5344CB8AC3E}">
        <p14:creationId xmlns:p14="http://schemas.microsoft.com/office/powerpoint/2010/main" val="204448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E4600-D3B1-4114-878D-27CACE93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6902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Must haves in order to file - continued.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takes a lot of time to gather all of the information.</a:t>
            </a:r>
          </a:p>
          <a:p>
            <a:r>
              <a:rPr lang="en-US" dirty="0"/>
              <a:t>The VA allows you to file an </a:t>
            </a:r>
            <a:r>
              <a:rPr lang="en-US" b="1" dirty="0"/>
              <a:t>Intent to File.</a:t>
            </a:r>
          </a:p>
          <a:p>
            <a:r>
              <a:rPr lang="en-US" dirty="0"/>
              <a:t>This gives you a year to gather the documents and</a:t>
            </a:r>
          </a:p>
          <a:p>
            <a:r>
              <a:rPr lang="en-US" dirty="0"/>
              <a:t>You will not loose your effective date. </a:t>
            </a:r>
          </a:p>
          <a:p>
            <a:r>
              <a:rPr lang="en-US" dirty="0"/>
              <a:t>The effective date is the date that they received your intent to file </a:t>
            </a:r>
          </a:p>
          <a:p>
            <a:pPr lvl="1"/>
            <a:r>
              <a:rPr lang="en-US" dirty="0"/>
              <a:t>if no intent to file was sent then the date that your claim was received.</a:t>
            </a:r>
          </a:p>
          <a:p>
            <a:pPr lvl="1"/>
            <a:r>
              <a:rPr lang="en-US" dirty="0"/>
              <a:t>Best to file an intent to file. </a:t>
            </a:r>
          </a:p>
          <a:p>
            <a:r>
              <a:rPr lang="en-US" dirty="0"/>
              <a:t> You will receive back pay to one of these dates if your claim is approved.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1C019-E6E3-44D3-816B-7E8588FCBBF7}"/>
              </a:ext>
            </a:extLst>
          </p:cNvPr>
          <p:cNvSpPr txBox="1"/>
          <p:nvPr/>
        </p:nvSpPr>
        <p:spPr>
          <a:xfrm>
            <a:off x="2402793" y="42682"/>
            <a:ext cx="752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</p:spTree>
    <p:extLst>
      <p:ext uri="{BB962C8B-B14F-4D97-AF65-F5344CB8AC3E}">
        <p14:creationId xmlns:p14="http://schemas.microsoft.com/office/powerpoint/2010/main" val="93021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3FB821-468F-499A-BA1D-DD340ADFF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082" y="769441"/>
            <a:ext cx="5937393" cy="60885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3A8672-30BD-4849-8980-AC86E43C6CAE}"/>
              </a:ext>
            </a:extLst>
          </p:cNvPr>
          <p:cNvSpPr txBox="1"/>
          <p:nvPr/>
        </p:nvSpPr>
        <p:spPr>
          <a:xfrm>
            <a:off x="2333782" y="0"/>
            <a:ext cx="752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0B3B65-532E-47D4-8DAD-E1A49B4D6E79}"/>
              </a:ext>
            </a:extLst>
          </p:cNvPr>
          <p:cNvSpPr txBox="1"/>
          <p:nvPr/>
        </p:nvSpPr>
        <p:spPr>
          <a:xfrm>
            <a:off x="1457864" y="3136503"/>
            <a:ext cx="157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next slide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AEE62F8-3D9F-4E81-BE24-D6B6AE470C43}"/>
              </a:ext>
            </a:extLst>
          </p:cNvPr>
          <p:cNvSpPr/>
          <p:nvPr/>
        </p:nvSpPr>
        <p:spPr>
          <a:xfrm>
            <a:off x="2877598" y="3235707"/>
            <a:ext cx="676484" cy="170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AF296-D8A5-4794-9905-EE1444F19D0F}"/>
              </a:ext>
            </a:extLst>
          </p:cNvPr>
          <p:cNvSpPr txBox="1"/>
          <p:nvPr/>
        </p:nvSpPr>
        <p:spPr>
          <a:xfrm>
            <a:off x="1457864" y="3991406"/>
            <a:ext cx="157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next slide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8499C44-CD97-4040-85CB-36F6C552D32B}"/>
              </a:ext>
            </a:extLst>
          </p:cNvPr>
          <p:cNvSpPr/>
          <p:nvPr/>
        </p:nvSpPr>
        <p:spPr>
          <a:xfrm>
            <a:off x="2877598" y="4090610"/>
            <a:ext cx="676484" cy="170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79F5EB-DF40-4FE8-A6EE-EF558BD74DFC}"/>
              </a:ext>
            </a:extLst>
          </p:cNvPr>
          <p:cNvSpPr txBox="1"/>
          <p:nvPr/>
        </p:nvSpPr>
        <p:spPr>
          <a:xfrm>
            <a:off x="1017917" y="5972101"/>
            <a:ext cx="210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FDC very important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C56FDB6-5EF8-4E72-AE5B-86BA4AFF33DF}"/>
              </a:ext>
            </a:extLst>
          </p:cNvPr>
          <p:cNvSpPr/>
          <p:nvPr/>
        </p:nvSpPr>
        <p:spPr>
          <a:xfrm>
            <a:off x="2968512" y="6071305"/>
            <a:ext cx="676484" cy="170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691F2-E4DE-4B7F-B883-D1B9A3CA631D}"/>
              </a:ext>
            </a:extLst>
          </p:cNvPr>
          <p:cNvSpPr txBox="1"/>
          <p:nvPr/>
        </p:nvSpPr>
        <p:spPr>
          <a:xfrm>
            <a:off x="1345721" y="4353634"/>
            <a:ext cx="165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not appeal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B89CD9C-A3BA-4B15-B33E-6E18B6BC51E7}"/>
              </a:ext>
            </a:extLst>
          </p:cNvPr>
          <p:cNvSpPr/>
          <p:nvPr/>
        </p:nvSpPr>
        <p:spPr>
          <a:xfrm>
            <a:off x="2877598" y="4459942"/>
            <a:ext cx="646980" cy="163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3A8672-30BD-4849-8980-AC86E43C6CAE}"/>
              </a:ext>
            </a:extLst>
          </p:cNvPr>
          <p:cNvSpPr txBox="1"/>
          <p:nvPr/>
        </p:nvSpPr>
        <p:spPr>
          <a:xfrm>
            <a:off x="2333782" y="0"/>
            <a:ext cx="752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41AC8-39C3-4447-B07B-EEADAE026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196" y="961077"/>
            <a:ext cx="7400818" cy="2491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E188F-986B-421D-BE4E-387150F98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196" y="3644487"/>
            <a:ext cx="7361951" cy="2780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7417D-A18A-4298-A512-1F67A8A5B834}"/>
              </a:ext>
            </a:extLst>
          </p:cNvPr>
          <p:cNvSpPr/>
          <p:nvPr/>
        </p:nvSpPr>
        <p:spPr>
          <a:xfrm>
            <a:off x="4484854" y="2476584"/>
            <a:ext cx="5317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23A45"/>
                </a:solidFill>
                <a:latin typeface="+mj-lt"/>
              </a:rPr>
              <a:t>Example: if you need help dressing, eating, and bathing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486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7E0E19-9118-4763-B1E2-DB65A17AC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913" y="769440"/>
            <a:ext cx="11154615" cy="585564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dirty="0"/>
              <a:t>Fully Developed Claim (FDC) – Good, faster claim process</a:t>
            </a:r>
          </a:p>
          <a:p>
            <a:pPr algn="l"/>
            <a:r>
              <a:rPr lang="en-US" b="1" dirty="0"/>
              <a:t>Standard Claim – Bad, slower claim process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r>
              <a:rPr lang="en-US" b="1" dirty="0"/>
              <a:t>FDC </a:t>
            </a:r>
            <a:r>
              <a:rPr lang="en-US" dirty="0"/>
              <a:t>– Remember, the VA itself has a duty to assist you but if they help by getting your records instead of you supplying all that they need to make a decision it will probably slow down the claims progress. If they assist it will move to the Standard Claim process.</a:t>
            </a:r>
          </a:p>
          <a:p>
            <a:pPr algn="l"/>
            <a:r>
              <a:rPr lang="en-US" dirty="0"/>
              <a:t>A VSO will assist but it is your responsibility to gather the documentation.</a:t>
            </a:r>
          </a:p>
          <a:p>
            <a:pPr algn="l"/>
            <a:r>
              <a:rPr lang="en-US" dirty="0"/>
              <a:t>What is needed?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Active duty can get medical, personnel &amp; discharge records at archives.gov. National Personnel Records Center (NPRC)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Injury could have happened on the base or off the base.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Hearing and Tinnitus do not require you to submit medical records.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The VA will contract an exam for you for a hearing exam.</a:t>
            </a:r>
          </a:p>
          <a:p>
            <a:pPr marL="0" lvl="2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b="1" dirty="0"/>
              <a:t>For VA medical records contact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dirty="0"/>
              <a:t>INDY - RELEASE OF INFORMATION: for records 317-988-2326 FAX 317-988-5484</a:t>
            </a:r>
            <a:endParaRPr lang="en-US" sz="2300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dirty="0"/>
              <a:t>Send the request to: Richard L. Roudebush VA Medical Center</a:t>
            </a:r>
            <a:br>
              <a:rPr lang="en-US" sz="2300" dirty="0"/>
            </a:br>
            <a:r>
              <a:rPr lang="en-US" sz="2300" dirty="0"/>
              <a:t>Attn: Release of Information</a:t>
            </a:r>
            <a:br>
              <a:rPr lang="en-US" sz="2300" dirty="0"/>
            </a:br>
            <a:r>
              <a:rPr lang="en-US" sz="2300" dirty="0"/>
              <a:t>1481 West 10th Street.</a:t>
            </a:r>
            <a:br>
              <a:rPr lang="en-US" sz="2300" dirty="0"/>
            </a:br>
            <a:r>
              <a:rPr lang="en-US" sz="2300" dirty="0"/>
              <a:t>Indianapolis, IN 46202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2300" dirty="0">
              <a:solidFill>
                <a:srgbClr val="000000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dirty="0">
                <a:solidFill>
                  <a:srgbClr val="000000"/>
                </a:solidFill>
              </a:rPr>
              <a:t>You can also appear in person.</a:t>
            </a:r>
          </a:p>
          <a:p>
            <a:pPr algn="l"/>
            <a:endParaRPr lang="en-US" sz="3200" dirty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sz="2500" cap="small" dirty="0">
              <a:sym typeface="Wingdings" panose="05000000000000000000" pitchFamily="2" charset="2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900" cap="small" dirty="0"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cap="small" dirty="0">
              <a:sym typeface="Wingdings" panose="05000000000000000000" pitchFamily="2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cap="small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55A21-DF6F-4434-9CA1-7559714F9056}"/>
              </a:ext>
            </a:extLst>
          </p:cNvPr>
          <p:cNvSpPr txBox="1"/>
          <p:nvPr/>
        </p:nvSpPr>
        <p:spPr>
          <a:xfrm>
            <a:off x="2451673" y="0"/>
            <a:ext cx="7288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Service Connected Disabilities</a:t>
            </a:r>
          </a:p>
        </p:txBody>
      </p:sp>
    </p:spTree>
    <p:extLst>
      <p:ext uri="{BB962C8B-B14F-4D97-AF65-F5344CB8AC3E}">
        <p14:creationId xmlns:p14="http://schemas.microsoft.com/office/powerpoint/2010/main" val="348836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2158</Words>
  <Application>Microsoft Office PowerPoint</Application>
  <PresentationFormat>Widescreen</PresentationFormat>
  <Paragraphs>257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  If a veteran has a disease or injury that occurred while in or began while in service they can file a claim for a Service Connected Disability. If the VA approves the claim they may be able to receive a monthly monetary compensation.  You cannot receive compensation and a pension at the same time. Take the one that is greater. Pensions are discussed later in this seminar.  In this presentation we will discuss the steps necessary to file for a Service Connected Disability Compensation Claim.  Serving during Wartime is not a requirement for Disability Benefits.  Finding someone who can guide you through the process if essential.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Disability Ratings are found in the  38 CFR (Code of Federal Regulations) Part 4  https://www.law.cornell.edu/cfr/text/38/part-4/subpart-B  See next slide. </vt:lpstr>
      <vt:lpstr>PowerPoint Presentation</vt:lpstr>
      <vt:lpstr>38 CFR Hearing Schedule of Ratings Part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Veterans Affairs</dc:creator>
  <cp:lastModifiedBy>Veterans Affairs</cp:lastModifiedBy>
  <cp:revision>107</cp:revision>
  <dcterms:created xsi:type="dcterms:W3CDTF">2020-02-04T20:30:41Z</dcterms:created>
  <dcterms:modified xsi:type="dcterms:W3CDTF">2020-02-06T20:50:27Z</dcterms:modified>
</cp:coreProperties>
</file>