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27" r:id="rId4"/>
    <p:sldId id="323" r:id="rId5"/>
    <p:sldId id="295" r:id="rId6"/>
    <p:sldId id="330" r:id="rId7"/>
    <p:sldId id="257" r:id="rId8"/>
    <p:sldId id="259" r:id="rId9"/>
    <p:sldId id="261" r:id="rId10"/>
    <p:sldId id="262" r:id="rId11"/>
    <p:sldId id="282" r:id="rId12"/>
    <p:sldId id="328" r:id="rId13"/>
    <p:sldId id="292" r:id="rId14"/>
    <p:sldId id="319" r:id="rId15"/>
    <p:sldId id="337" r:id="rId16"/>
    <p:sldId id="281" r:id="rId17"/>
    <p:sldId id="341" r:id="rId18"/>
    <p:sldId id="329" r:id="rId19"/>
    <p:sldId id="314" r:id="rId20"/>
    <p:sldId id="316" r:id="rId21"/>
    <p:sldId id="336" r:id="rId22"/>
    <p:sldId id="263" r:id="rId23"/>
    <p:sldId id="338" r:id="rId24"/>
    <p:sldId id="339" r:id="rId25"/>
    <p:sldId id="326" r:id="rId26"/>
    <p:sldId id="340" r:id="rId27"/>
    <p:sldId id="331" r:id="rId28"/>
    <p:sldId id="332" r:id="rId29"/>
    <p:sldId id="300" r:id="rId30"/>
    <p:sldId id="321" r:id="rId31"/>
    <p:sldId id="303" r:id="rId32"/>
    <p:sldId id="322" r:id="rId33"/>
    <p:sldId id="315" r:id="rId34"/>
    <p:sldId id="32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D131-C2E6-4257-AB15-B9F3A2D51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5D8DC8-ECB4-4491-BB75-EEBEE771F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0379F-0668-4CD2-B086-6BF5FD98A5A8}"/>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40278DBB-96E8-4ED8-80C6-B0FC0122EF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DD92F-8EC7-44A3-BD5A-82C22124DA24}"/>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351560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85E7-E038-4E3F-A386-F29E2F9B7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F5DD6-A4CE-4348-BA95-ADA1394C4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253C6-1E8E-4C53-AC3A-367B3855C913}"/>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88426EAE-1A17-4F09-B88B-EE570BE2FC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028F18-7FC9-4FC5-803B-1E9C2A563DF7}"/>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319036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E474F-3242-4992-9BAB-671C9CA28D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F081C-A9DE-4BC4-A0CA-AEA06C01C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D3D3E-5D76-48F6-AAA3-A612A0A3656F}"/>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1ACF291E-DC47-499B-97EE-0AC5507AD3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FD1738-E4BD-4D8D-8229-45A49F3CA1CF}"/>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206846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6F36-AF10-45FE-8E93-2AD0ABED9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877FE-0B06-4DEB-9B39-DD44220AC9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9FFBC-6A2F-4DA3-BDDD-CCA5C55C7EBD}"/>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893FA725-C630-4F3D-8D08-5C061155F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820DE1-B273-4E9D-BCCC-3232BF41A5A2}"/>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138168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406A-89F3-4DAF-AD04-A57446861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E8060-57D5-4F79-B320-5F1F02208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AE81E-E685-46B7-9332-C664EA319A4B}"/>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3C9A6025-A6FB-4706-BE2C-0AFA29F7E2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7EAB2C-26A8-430A-A889-8848BA92D3A8}"/>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320207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6965-098A-42DF-8A9B-528BA5631C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319F0-07EB-4C4B-9EF4-8DEDF56256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9FD6AF-F615-4FAB-939D-DB61CCA488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1A9BA-5281-4FC8-9397-B693D17D6D15}"/>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6" name="Footer Placeholder 5">
            <a:extLst>
              <a:ext uri="{FF2B5EF4-FFF2-40B4-BE49-F238E27FC236}">
                <a16:creationId xmlns:a16="http://schemas.microsoft.com/office/drawing/2014/main" id="{D6FE6D11-2CB8-4EA7-8084-A738F6911D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1A5D33-0DDE-4874-AB2C-7FC49B7F316B}"/>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62515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894F-72D5-4DD0-8FF9-6AF3B08403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9BE030-9525-4ECB-90D1-3B13CB7A8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F75C9-DBF6-4E39-9088-0ED06F1AC5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8BC12-9524-49C8-95EA-54A01E818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6B180-220A-4EA9-A2EF-B85E8EF0A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287746-57F5-4F91-8E25-3A2A1E7E7FCE}"/>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8" name="Footer Placeholder 7">
            <a:extLst>
              <a:ext uri="{FF2B5EF4-FFF2-40B4-BE49-F238E27FC236}">
                <a16:creationId xmlns:a16="http://schemas.microsoft.com/office/drawing/2014/main" id="{631EF8E2-DC40-447B-8E53-7C696A50CE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7E7BAE-D08C-442F-8FCF-04160104B30A}"/>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40729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E77C-1CCA-431A-8CF5-E6276B862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5FF35B-620A-4193-839C-2458E9B75560}"/>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4" name="Footer Placeholder 3">
            <a:extLst>
              <a:ext uri="{FF2B5EF4-FFF2-40B4-BE49-F238E27FC236}">
                <a16:creationId xmlns:a16="http://schemas.microsoft.com/office/drawing/2014/main" id="{2C7E8EC0-D719-4EAF-AEB1-310DD6DE38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3A3101-1DCB-4A1C-8DE6-BDF8E120FADC}"/>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106449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DD2EC-D41C-4AE2-B3C6-D04C0FB36197}"/>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3" name="Footer Placeholder 2">
            <a:extLst>
              <a:ext uri="{FF2B5EF4-FFF2-40B4-BE49-F238E27FC236}">
                <a16:creationId xmlns:a16="http://schemas.microsoft.com/office/drawing/2014/main" id="{7CE97EE5-C928-4165-B939-04DAE4A396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C653E1-8906-4639-A462-801363F3E77D}"/>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418064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CBAC-4865-4ECE-8CF0-A6C922916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07BBA9-50FE-42D6-99A2-6C898F13A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4BD6F-F031-41F5-8BF3-E7742C506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E2474-46E8-449D-8AE3-F74936D942A2}"/>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6" name="Footer Placeholder 5">
            <a:extLst>
              <a:ext uri="{FF2B5EF4-FFF2-40B4-BE49-F238E27FC236}">
                <a16:creationId xmlns:a16="http://schemas.microsoft.com/office/drawing/2014/main" id="{4E036D08-6F5E-4278-9693-44451E9C0D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4AB927-2FD9-42A2-8321-D296F402B576}"/>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325139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72AD-BE2F-464E-865A-0AA4AD95D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CBB246-D58C-4677-9D96-0D56F2103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80AE33-FD92-4F85-9573-13F5F152D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979FE-22D4-4993-BCDF-7A03FF15C613}"/>
              </a:ext>
            </a:extLst>
          </p:cNvPr>
          <p:cNvSpPr>
            <a:spLocks noGrp="1"/>
          </p:cNvSpPr>
          <p:nvPr>
            <p:ph type="dt" sz="half" idx="10"/>
          </p:nvPr>
        </p:nvSpPr>
        <p:spPr/>
        <p:txBody>
          <a:bodyPr/>
          <a:lstStyle/>
          <a:p>
            <a:fld id="{BD4594E3-5010-4FD7-BA2C-6FD6C92E6961}" type="datetimeFigureOut">
              <a:rPr lang="en-US" smtClean="0"/>
              <a:t>2/7/2020</a:t>
            </a:fld>
            <a:endParaRPr lang="en-US" dirty="0"/>
          </a:p>
        </p:txBody>
      </p:sp>
      <p:sp>
        <p:nvSpPr>
          <p:cNvPr id="6" name="Footer Placeholder 5">
            <a:extLst>
              <a:ext uri="{FF2B5EF4-FFF2-40B4-BE49-F238E27FC236}">
                <a16:creationId xmlns:a16="http://schemas.microsoft.com/office/drawing/2014/main" id="{D2142BC2-8798-4327-9C49-FBC3EB1736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4FA222-B417-489B-A81F-1A693E079F1D}"/>
              </a:ext>
            </a:extLst>
          </p:cNvPr>
          <p:cNvSpPr>
            <a:spLocks noGrp="1"/>
          </p:cNvSpPr>
          <p:nvPr>
            <p:ph type="sldNum" sz="quarter" idx="12"/>
          </p:nvPr>
        </p:nvSpPr>
        <p:spPr/>
        <p:txBody>
          <a:bodyPr/>
          <a:lstStyle/>
          <a:p>
            <a:fld id="{3C25ABC7-1CCC-4F81-B378-1F1C95136E7B}" type="slidenum">
              <a:rPr lang="en-US" smtClean="0"/>
              <a:t>‹#›</a:t>
            </a:fld>
            <a:endParaRPr lang="en-US" dirty="0"/>
          </a:p>
        </p:txBody>
      </p:sp>
    </p:spTree>
    <p:extLst>
      <p:ext uri="{BB962C8B-B14F-4D97-AF65-F5344CB8AC3E}">
        <p14:creationId xmlns:p14="http://schemas.microsoft.com/office/powerpoint/2010/main" val="78889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4BFEE-6650-4A43-AE57-F45AFD65D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E8D52-B05E-4974-A2E7-F36C71979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99C19-999D-4969-B75E-CF0274BC4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594E3-5010-4FD7-BA2C-6FD6C92E6961}" type="datetimeFigureOut">
              <a:rPr lang="en-US" smtClean="0"/>
              <a:t>2/7/2020</a:t>
            </a:fld>
            <a:endParaRPr lang="en-US" dirty="0"/>
          </a:p>
        </p:txBody>
      </p:sp>
      <p:sp>
        <p:nvSpPr>
          <p:cNvPr id="5" name="Footer Placeholder 4">
            <a:extLst>
              <a:ext uri="{FF2B5EF4-FFF2-40B4-BE49-F238E27FC236}">
                <a16:creationId xmlns:a16="http://schemas.microsoft.com/office/drawing/2014/main" id="{56112453-B3E3-40F6-AAEC-66AEDD44D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43109C-FDA4-4836-979D-BC144BBBB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5ABC7-1CCC-4F81-B378-1F1C95136E7B}" type="slidenum">
              <a:rPr lang="en-US" smtClean="0"/>
              <a:t>‹#›</a:t>
            </a:fld>
            <a:endParaRPr lang="en-US" dirty="0"/>
          </a:p>
        </p:txBody>
      </p:sp>
    </p:spTree>
    <p:extLst>
      <p:ext uri="{BB962C8B-B14F-4D97-AF65-F5344CB8AC3E}">
        <p14:creationId xmlns:p14="http://schemas.microsoft.com/office/powerpoint/2010/main" val="170830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achservices.care/reach-veterans-services" TargetMode="Externa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hyperlink" Target="https://www.va.gov/HOMELESS/docs/Center/144_HUD-VASH_Book_WEB_High_Res_final.pdf" TargetMode="External"/><Relationship Id="rId5" Type="http://schemas.openxmlformats.org/officeDocument/2006/relationships/hyperlink" Target="https://www.va.gov/homeless/hud-vash_eligibility.asp" TargetMode="External"/><Relationship Id="rId4" Type="http://schemas.openxmlformats.org/officeDocument/2006/relationships/hyperlink" Target="https://www.va.gov/HOMELESS/HUD-VASH.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veteranscrisisline.net/get-help/chat/homeless-veterans-chat"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hyperlink" Target="mailto:ssvf@intecar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hyperlink" Target="https://www.indianapolis.va.gov/contact/phone_directory.asp" TargetMode="External"/><Relationship Id="rId1" Type="http://schemas.openxmlformats.org/officeDocument/2006/relationships/slideLayout" Target="../slideLayouts/slideLayout2.xml"/><Relationship Id="rId4" Type="http://schemas.openxmlformats.org/officeDocument/2006/relationships/hyperlink" Target="https://www.va.gov/opa/publications/factsheets.a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a.gov/records/get-veteran-id-car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gov/dva/2989.htm"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feds.deltadentalins.com/vadip/downloads/fact-sheet.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ndianalegalservices.org/" TargetMode="External"/><Relationship Id="rId2" Type="http://schemas.openxmlformats.org/officeDocument/2006/relationships/hyperlink" Target="https://www.veteransholidays.com/" TargetMode="External"/><Relationship Id="rId1" Type="http://schemas.openxmlformats.org/officeDocument/2006/relationships/slideLayout" Target="../slideLayouts/slideLayout7.xml"/><Relationship Id="rId4" Type="http://schemas.openxmlformats.org/officeDocument/2006/relationships/hyperlink" Target="https://www.nclegalclinic.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m@oeius.or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gov/fssa/childcarefinder/" TargetMode="External"/><Relationship Id="rId3" Type="http://schemas.openxmlformats.org/officeDocument/2006/relationships/hyperlink" Target="http://www.in.gov/veterans/" TargetMode="External"/><Relationship Id="rId7" Type="http://schemas.openxmlformats.org/officeDocument/2006/relationships/image" Target="../media/image20.png"/><Relationship Id="rId2" Type="http://schemas.openxmlformats.org/officeDocument/2006/relationships/hyperlink" Target="https://www.in.gov/dva/3844.htm"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wscripps.brightspotcdn.com/a5/58/028cef184c70a7100087e8be5445/expanding-access-fact-sheet.pdf" TargetMode="External"/><Relationship Id="rId2" Type="http://schemas.openxmlformats.org/officeDocument/2006/relationships/hyperlink" Target="https://www.shopmyexchange.com/veteran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benefits.va.gov/BENEFITS/benefits-summary/SummaryofVADependentsandSurvivorsBenefits.pd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vba.va.gov/pubs/forms/VBA-21P-530-ARE.pdf" TargetMode="Externa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www.va.gov/vaforms/va/pdf/va40-1330.pdf" TargetMode="External"/><Relationship Id="rId2" Type="http://schemas.openxmlformats.org/officeDocument/2006/relationships/hyperlink" Target="https://www.vba.va.gov/pubs/forms/VBA-27-2008-ARE.pdf" TargetMode="External"/><Relationship Id="rId1" Type="http://schemas.openxmlformats.org/officeDocument/2006/relationships/slideLayout" Target="../slideLayouts/slideLayout7.xml"/><Relationship Id="rId4" Type="http://schemas.openxmlformats.org/officeDocument/2006/relationships/hyperlink" Target="https://www.va.gov/vaforms/va/pdf/VA40-1330M.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ricare.mil/" TargetMode="External"/><Relationship Id="rId2" Type="http://schemas.openxmlformats.org/officeDocument/2006/relationships/hyperlink" Target="https://benefits.va.gov/BENEFITS/Benefits_Summary_Materials.asp"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va.gov/health-care/family-caregiver-benefits/" TargetMode="External"/><Relationship Id="rId4" Type="http://schemas.openxmlformats.org/officeDocument/2006/relationships/hyperlink" Target="https://www.va.gov/COMMUNITYCARE/programs/dependents/champva/champva_eligibility.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store.usgs.gov/senior-annual" TargetMode="External"/><Relationship Id="rId2" Type="http://schemas.openxmlformats.org/officeDocument/2006/relationships/hyperlink" Target="https://store.usgs.gov/access-pass"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va.gov/opa/persona/index.asp"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benefits.va.gov/benefits/factsheets.asp" TargetMode="External"/><Relationship Id="rId2" Type="http://schemas.openxmlformats.org/officeDocument/2006/relationships/hyperlink" Target="https://www.benefits.va.gov/BENEFITS/Benefits_Summary_Materials.asp" TargetMode="External"/><Relationship Id="rId1" Type="http://schemas.openxmlformats.org/officeDocument/2006/relationships/slideLayout" Target="../slideLayouts/slideLayout7.xml"/><Relationship Id="rId4" Type="http://schemas.openxmlformats.org/officeDocument/2006/relationships/hyperlink" Target="https://www.va.gov/opa/publications/benefits_book.as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enefits.va.gov/homeloans/" TargetMode="External"/><Relationship Id="rId7" Type="http://schemas.openxmlformats.org/officeDocument/2006/relationships/hyperlink" Target="https://www.benefits.va.gov/HOMELOANS/adaptedhousing.asp" TargetMode="External"/><Relationship Id="rId2" Type="http://schemas.openxmlformats.org/officeDocument/2006/relationships/hyperlink" Target="https://www.vba.va.gov/pubs/forms/vba-26-1880-are.pdf" TargetMode="External"/><Relationship Id="rId1" Type="http://schemas.openxmlformats.org/officeDocument/2006/relationships/slideLayout" Target="../slideLayouts/slideLayout7.xml"/><Relationship Id="rId6" Type="http://schemas.openxmlformats.org/officeDocument/2006/relationships/hyperlink" Target="http://www.vba.va.gov/pubs/forms/VBA-26-4555-ARE.pdf" TargetMode="External"/><Relationship Id="rId5" Type="http://schemas.openxmlformats.org/officeDocument/2006/relationships/hyperlink" Target="https://www.benefits.va.gov/homeloans/purchaseco_eligibility.asp" TargetMode="External"/><Relationship Id="rId4" Type="http://schemas.openxmlformats.org/officeDocument/2006/relationships/hyperlink" Target="https://www.benefits.va.gov/HOMELOANS/purchaseco_certificate.as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ullivancounty.in.gov/" TargetMode="External"/><Relationship Id="rId2" Type="http://schemas.openxmlformats.org/officeDocument/2006/relationships/hyperlink" Target="mailto:veteransaffairs@sullivancounty.in.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SDBfEulDLtk#action=share" TargetMode="Externa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106C-F3FE-45FD-8E4B-50787EC719F9}"/>
              </a:ext>
            </a:extLst>
          </p:cNvPr>
          <p:cNvSpPr>
            <a:spLocks noGrp="1"/>
          </p:cNvSpPr>
          <p:nvPr>
            <p:ph type="ctrTitle"/>
          </p:nvPr>
        </p:nvSpPr>
        <p:spPr>
          <a:xfrm>
            <a:off x="103517" y="176938"/>
            <a:ext cx="12088483" cy="1548345"/>
          </a:xfrm>
        </p:spPr>
        <p:txBody>
          <a:bodyPr>
            <a:normAutofit fontScale="90000"/>
          </a:bodyPr>
          <a:lstStyle/>
          <a:p>
            <a:r>
              <a:rPr lang="en-US" b="1" i="1" dirty="0"/>
              <a:t>Welcome to the</a:t>
            </a:r>
            <a:br>
              <a:rPr lang="en-US" b="1" i="1" dirty="0"/>
            </a:br>
            <a:r>
              <a:rPr lang="en-US" sz="5300" b="1" i="1" dirty="0"/>
              <a:t>“VA Benefits Seminar for Veterans &amp; Family”</a:t>
            </a:r>
          </a:p>
        </p:txBody>
      </p:sp>
      <p:sp>
        <p:nvSpPr>
          <p:cNvPr id="3" name="Subtitle 2">
            <a:extLst>
              <a:ext uri="{FF2B5EF4-FFF2-40B4-BE49-F238E27FC236}">
                <a16:creationId xmlns:a16="http://schemas.microsoft.com/office/drawing/2014/main" id="{53773BA1-8402-49E3-A617-E3025C7149BB}"/>
              </a:ext>
            </a:extLst>
          </p:cNvPr>
          <p:cNvSpPr>
            <a:spLocks noGrp="1"/>
          </p:cNvSpPr>
          <p:nvPr>
            <p:ph type="subTitle" idx="1"/>
          </p:nvPr>
        </p:nvSpPr>
        <p:spPr>
          <a:xfrm>
            <a:off x="256194" y="2751828"/>
            <a:ext cx="11679612" cy="2380890"/>
          </a:xfrm>
        </p:spPr>
        <p:txBody>
          <a:bodyPr>
            <a:noAutofit/>
          </a:bodyPr>
          <a:lstStyle/>
          <a:p>
            <a:r>
              <a:rPr lang="en-US" sz="3600" b="1" u="sng" dirty="0"/>
              <a:t>Please review items on the information table.</a:t>
            </a:r>
          </a:p>
          <a:p>
            <a:endParaRPr lang="en-US" sz="3600" b="1" u="sng" dirty="0"/>
          </a:p>
          <a:p>
            <a:endParaRPr lang="en-US" sz="3600" b="1" u="sng" dirty="0"/>
          </a:p>
          <a:p>
            <a:endParaRPr lang="en-US" sz="3600" b="1" u="sng" dirty="0"/>
          </a:p>
          <a:p>
            <a:endParaRPr lang="en-US" sz="3600" b="1" u="sng" dirty="0"/>
          </a:p>
          <a:p>
            <a:r>
              <a:rPr lang="en-US" sz="3600" b="1" u="sng" dirty="0"/>
              <a:t>We need to make more copies if the sheet has yellow </a:t>
            </a:r>
            <a:r>
              <a:rPr lang="en-US" sz="3600" b="1" u="sng" dirty="0">
                <a:solidFill>
                  <a:srgbClr val="FFFF00"/>
                </a:solidFill>
                <a:uFill>
                  <a:solidFill>
                    <a:schemeClr val="tx1"/>
                  </a:solidFill>
                </a:uFill>
              </a:rPr>
              <a:t>LAST</a:t>
            </a:r>
            <a:r>
              <a:rPr lang="en-US" sz="3600" b="1" u="sng" dirty="0"/>
              <a:t> or a yellow highlight on it.</a:t>
            </a:r>
          </a:p>
          <a:p>
            <a:pPr algn="l"/>
            <a:endParaRPr lang="en-US" sz="3600" b="1" u="sng" dirty="0"/>
          </a:p>
          <a:p>
            <a:pPr marL="457200" indent="-457200" algn="l">
              <a:buFont typeface="Arial" panose="020B0604020202020204" pitchFamily="34" charset="0"/>
              <a:buChar char="•"/>
            </a:pPr>
            <a:endParaRPr lang="en-US" sz="3600" dirty="0"/>
          </a:p>
        </p:txBody>
      </p:sp>
      <p:sp>
        <p:nvSpPr>
          <p:cNvPr id="4" name="TextBox 3">
            <a:extLst>
              <a:ext uri="{FF2B5EF4-FFF2-40B4-BE49-F238E27FC236}">
                <a16:creationId xmlns:a16="http://schemas.microsoft.com/office/drawing/2014/main" id="{39D50AC9-D4C5-406B-8124-753B95B33D27}"/>
              </a:ext>
            </a:extLst>
          </p:cNvPr>
          <p:cNvSpPr txBox="1"/>
          <p:nvPr/>
        </p:nvSpPr>
        <p:spPr>
          <a:xfrm>
            <a:off x="8911086" y="6542562"/>
            <a:ext cx="1457864" cy="276999"/>
          </a:xfrm>
          <a:prstGeom prst="rect">
            <a:avLst/>
          </a:prstGeom>
          <a:solidFill>
            <a:srgbClr val="FFFF00"/>
          </a:solidFill>
          <a:ln>
            <a:solidFill>
              <a:srgbClr val="FFFF00"/>
            </a:solidFill>
          </a:ln>
        </p:spPr>
        <p:txBody>
          <a:bodyPr wrap="square" rtlCol="0">
            <a:spAutoFit/>
          </a:bodyPr>
          <a:lstStyle/>
          <a:p>
            <a:r>
              <a:rPr lang="en-US" sz="1200" dirty="0">
                <a:solidFill>
                  <a:srgbClr val="FFFF00"/>
                </a:solidFill>
              </a:rPr>
              <a:t>___________</a:t>
            </a:r>
          </a:p>
        </p:txBody>
      </p:sp>
    </p:spTree>
    <p:extLst>
      <p:ext uri="{BB962C8B-B14F-4D97-AF65-F5344CB8AC3E}">
        <p14:creationId xmlns:p14="http://schemas.microsoft.com/office/powerpoint/2010/main" val="333691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9ADF-17D2-4ECC-BD57-0C335D2D5C8A}"/>
              </a:ext>
            </a:extLst>
          </p:cNvPr>
          <p:cNvSpPr>
            <a:spLocks noGrp="1"/>
          </p:cNvSpPr>
          <p:nvPr>
            <p:ph type="ctrTitle"/>
          </p:nvPr>
        </p:nvSpPr>
        <p:spPr>
          <a:xfrm>
            <a:off x="1866550" y="96553"/>
            <a:ext cx="8458899" cy="619440"/>
          </a:xfrm>
        </p:spPr>
        <p:txBody>
          <a:bodyPr>
            <a:noAutofit/>
          </a:bodyPr>
          <a:lstStyle/>
          <a:p>
            <a:r>
              <a:rPr lang="en-US" sz="4400" u="sng" dirty="0">
                <a:latin typeface="+mn-lt"/>
              </a:rPr>
              <a:t>What we will cover.</a:t>
            </a:r>
          </a:p>
        </p:txBody>
      </p:sp>
      <p:sp>
        <p:nvSpPr>
          <p:cNvPr id="3" name="Subtitle 2">
            <a:extLst>
              <a:ext uri="{FF2B5EF4-FFF2-40B4-BE49-F238E27FC236}">
                <a16:creationId xmlns:a16="http://schemas.microsoft.com/office/drawing/2014/main" id="{4E4B06B3-4F00-4335-8970-D19425345E73}"/>
              </a:ext>
            </a:extLst>
          </p:cNvPr>
          <p:cNvSpPr>
            <a:spLocks noGrp="1"/>
          </p:cNvSpPr>
          <p:nvPr>
            <p:ph type="subTitle" idx="1"/>
          </p:nvPr>
        </p:nvSpPr>
        <p:spPr>
          <a:xfrm>
            <a:off x="198408" y="923026"/>
            <a:ext cx="11993592" cy="5702061"/>
          </a:xfrm>
        </p:spPr>
        <p:txBody>
          <a:bodyPr>
            <a:normAutofit/>
          </a:bodyPr>
          <a:lstStyle/>
          <a:p>
            <a:pPr marL="342900" indent="-342900" algn="l">
              <a:lnSpc>
                <a:spcPct val="100000"/>
              </a:lnSpc>
              <a:spcBef>
                <a:spcPts val="0"/>
              </a:spcBef>
              <a:buFont typeface="Arial" panose="020B0604020202020204" pitchFamily="34" charset="0"/>
              <a:buChar char="•"/>
            </a:pPr>
            <a:endParaRPr lang="en-US" sz="2800" dirty="0"/>
          </a:p>
          <a:p>
            <a:pPr algn="l">
              <a:lnSpc>
                <a:spcPct val="100000"/>
              </a:lnSpc>
              <a:spcBef>
                <a:spcPts val="0"/>
              </a:spcBef>
            </a:pPr>
            <a:r>
              <a:rPr lang="en-US" sz="2800" dirty="0"/>
              <a:t>Section 1</a:t>
            </a:r>
          </a:p>
          <a:p>
            <a:pPr marL="800100" lvl="1" indent="-342900" algn="l">
              <a:lnSpc>
                <a:spcPct val="100000"/>
              </a:lnSpc>
              <a:spcBef>
                <a:spcPts val="0"/>
              </a:spcBef>
              <a:buFont typeface="Arial" panose="020B0604020202020204" pitchFamily="34" charset="0"/>
              <a:buChar char="•"/>
            </a:pPr>
            <a:r>
              <a:rPr lang="en-US" sz="2800" dirty="0"/>
              <a:t>Intro, Helpful Contacts and Services, Local, State and Federal Benefits</a:t>
            </a:r>
          </a:p>
          <a:p>
            <a:pPr algn="l">
              <a:lnSpc>
                <a:spcPct val="100000"/>
              </a:lnSpc>
              <a:spcBef>
                <a:spcPts val="0"/>
              </a:spcBef>
            </a:pPr>
            <a:r>
              <a:rPr lang="en-US" sz="2800" dirty="0"/>
              <a:t>Section 2 </a:t>
            </a:r>
          </a:p>
          <a:p>
            <a:pPr marL="800100" lvl="1" indent="-342900" algn="l">
              <a:lnSpc>
                <a:spcPct val="100000"/>
              </a:lnSpc>
              <a:spcBef>
                <a:spcPts val="0"/>
              </a:spcBef>
              <a:buFont typeface="Arial" panose="020B0604020202020204" pitchFamily="34" charset="0"/>
              <a:buChar char="•"/>
            </a:pPr>
            <a:r>
              <a:rPr lang="en-US" sz="2800" dirty="0"/>
              <a:t>Health Care and Education </a:t>
            </a:r>
          </a:p>
          <a:p>
            <a:pPr algn="l">
              <a:lnSpc>
                <a:spcPct val="100000"/>
              </a:lnSpc>
              <a:spcBef>
                <a:spcPts val="0"/>
              </a:spcBef>
            </a:pPr>
            <a:r>
              <a:rPr lang="en-US" sz="2800" dirty="0"/>
              <a:t>Section 3</a:t>
            </a:r>
          </a:p>
          <a:p>
            <a:pPr marL="800100" lvl="1" indent="-342900" algn="l">
              <a:lnSpc>
                <a:spcPct val="100000"/>
              </a:lnSpc>
              <a:spcBef>
                <a:spcPts val="0"/>
              </a:spcBef>
              <a:buFont typeface="Arial" panose="020B0604020202020204" pitchFamily="34" charset="0"/>
              <a:buChar char="•"/>
            </a:pPr>
            <a:r>
              <a:rPr lang="en-US" sz="2800" dirty="0"/>
              <a:t>Service Connected Disability Compensation</a:t>
            </a:r>
          </a:p>
          <a:p>
            <a:pPr algn="l">
              <a:lnSpc>
                <a:spcPct val="100000"/>
              </a:lnSpc>
              <a:spcBef>
                <a:spcPts val="0"/>
              </a:spcBef>
            </a:pPr>
            <a:r>
              <a:rPr lang="en-US" sz="2800" dirty="0"/>
              <a:t>Section 4</a:t>
            </a:r>
          </a:p>
          <a:p>
            <a:pPr marL="800100" lvl="1" indent="-342900" algn="l">
              <a:lnSpc>
                <a:spcPct val="100000"/>
              </a:lnSpc>
              <a:spcBef>
                <a:spcPts val="0"/>
              </a:spcBef>
              <a:buFont typeface="Arial" panose="020B0604020202020204" pitchFamily="34" charset="0"/>
              <a:buChar char="•"/>
            </a:pPr>
            <a:r>
              <a:rPr lang="en-US" sz="2800" dirty="0"/>
              <a:t>Low Income Pension, DIC and Appeals</a:t>
            </a:r>
          </a:p>
          <a:p>
            <a:pPr algn="l"/>
            <a:endParaRPr lang="en-US" dirty="0"/>
          </a:p>
        </p:txBody>
      </p:sp>
    </p:spTree>
    <p:extLst>
      <p:ext uri="{BB962C8B-B14F-4D97-AF65-F5344CB8AC3E}">
        <p14:creationId xmlns:p14="http://schemas.microsoft.com/office/powerpoint/2010/main" val="34526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44000" b="-4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D98-4271-41CC-9C94-1A3D5FDB943B}"/>
              </a:ext>
            </a:extLst>
          </p:cNvPr>
          <p:cNvSpPr>
            <a:spLocks noGrp="1"/>
          </p:cNvSpPr>
          <p:nvPr>
            <p:ph type="ctrTitle"/>
          </p:nvPr>
        </p:nvSpPr>
        <p:spPr>
          <a:xfrm>
            <a:off x="1092679" y="60385"/>
            <a:ext cx="10006642" cy="741872"/>
          </a:xfrm>
        </p:spPr>
        <p:txBody>
          <a:bodyPr>
            <a:normAutofit fontScale="90000"/>
          </a:bodyPr>
          <a:lstStyle/>
          <a:p>
            <a:r>
              <a:rPr lang="en-US" sz="4400" u="sng" dirty="0">
                <a:latin typeface="+mn-lt"/>
              </a:rPr>
              <a:t>Homeless and low income Veterans &amp; Families</a:t>
            </a:r>
          </a:p>
        </p:txBody>
      </p:sp>
      <p:sp>
        <p:nvSpPr>
          <p:cNvPr id="6" name="Rectangle 5">
            <a:extLst>
              <a:ext uri="{FF2B5EF4-FFF2-40B4-BE49-F238E27FC236}">
                <a16:creationId xmlns:a16="http://schemas.microsoft.com/office/drawing/2014/main" id="{99425528-DC43-483A-B698-AC3676213552}"/>
              </a:ext>
            </a:extLst>
          </p:cNvPr>
          <p:cNvSpPr/>
          <p:nvPr/>
        </p:nvSpPr>
        <p:spPr>
          <a:xfrm>
            <a:off x="173966" y="1268083"/>
            <a:ext cx="11844068" cy="3693319"/>
          </a:xfrm>
          <a:prstGeom prst="rect">
            <a:avLst/>
          </a:prstGeom>
        </p:spPr>
        <p:txBody>
          <a:bodyPr wrap="square">
            <a:spAutoFit/>
          </a:bodyPr>
          <a:lstStyle/>
          <a:p>
            <a:r>
              <a:rPr lang="en-US" b="1" dirty="0"/>
              <a:t>Reach Services Terre Haute </a:t>
            </a:r>
            <a:r>
              <a:rPr lang="en-US" dirty="0"/>
              <a:t>- Housing, Food and other services – accepts HUD-VASH vouchers</a:t>
            </a:r>
          </a:p>
          <a:p>
            <a:r>
              <a:rPr lang="en-US" dirty="0">
                <a:hlinkClick r:id="rId3"/>
              </a:rPr>
              <a:t>https://www.reachservices.care/reach-veterans-services</a:t>
            </a:r>
            <a:endParaRPr lang="en-US" dirty="0"/>
          </a:p>
          <a:p>
            <a:r>
              <a:rPr lang="en-US" b="1" dirty="0"/>
              <a:t>Sullivan County </a:t>
            </a:r>
            <a:r>
              <a:rPr lang="en-US" dirty="0"/>
              <a:t>is limited to the help that our local Churches/Salvation Army give us for food, utility and rent.</a:t>
            </a:r>
          </a:p>
          <a:p>
            <a:endParaRPr lang="en-US" dirty="0"/>
          </a:p>
          <a:p>
            <a:r>
              <a:rPr lang="en-US" b="1" dirty="0"/>
              <a:t>HUD-Veterans Affairs Supportive Housing </a:t>
            </a:r>
            <a:r>
              <a:rPr lang="en-US" dirty="0"/>
              <a:t>(</a:t>
            </a:r>
            <a:r>
              <a:rPr lang="en-US" b="1" dirty="0"/>
              <a:t>HUD-VASH</a:t>
            </a:r>
            <a:r>
              <a:rPr lang="en-US" dirty="0"/>
              <a:t>) is a collaborative program between HUD and the VA. It combines </a:t>
            </a:r>
            <a:r>
              <a:rPr lang="en-US" b="1" dirty="0"/>
              <a:t>HUD</a:t>
            </a:r>
            <a:r>
              <a:rPr lang="en-US" dirty="0"/>
              <a:t> housing vouchers with </a:t>
            </a:r>
            <a:r>
              <a:rPr lang="en-US" b="1" dirty="0"/>
              <a:t>VA Supportive Housing </a:t>
            </a:r>
            <a:r>
              <a:rPr lang="en-US" dirty="0"/>
              <a:t>services to help Veterans who are homeless and their immediate families find and sustain permanent housing, rental assistance for homeless Veterans and in addition, case management and clinical services. </a:t>
            </a:r>
            <a:r>
              <a:rPr lang="en-US" b="1" u="sng" dirty="0"/>
              <a:t>Must be VA health care eligible Veterans</a:t>
            </a:r>
            <a:r>
              <a:rPr lang="en-US" dirty="0"/>
              <a:t>. </a:t>
            </a:r>
          </a:p>
          <a:p>
            <a:r>
              <a:rPr lang="en-US" dirty="0">
                <a:hlinkClick r:id="rId4"/>
              </a:rPr>
              <a:t>https://www.va.gov/HOMELESS/HUD-VASH.asp</a:t>
            </a:r>
            <a:r>
              <a:rPr lang="en-US" dirty="0"/>
              <a:t> or </a:t>
            </a:r>
            <a:r>
              <a:rPr lang="en-US" dirty="0">
                <a:hlinkClick r:id="rId5"/>
              </a:rPr>
              <a:t>https://www.va.gov/homeless/hud-vash_eligibility.asp</a:t>
            </a:r>
            <a:endParaRPr lang="en-US" dirty="0"/>
          </a:p>
          <a:p>
            <a:endParaRPr lang="en-US" dirty="0"/>
          </a:p>
          <a:p>
            <a:r>
              <a:rPr lang="en-US" dirty="0"/>
              <a:t>Large pdf HUD-VASH book a lot of megabytes with a lot of pages - download at: </a:t>
            </a:r>
          </a:p>
          <a:p>
            <a:r>
              <a:rPr lang="en-US" dirty="0">
                <a:hlinkClick r:id="rId6"/>
              </a:rPr>
              <a:t>https://www.va.gov/HOMELESS/docs/Center/144_HUD-VASH_Book_WEB_High_Res_final.pdf</a:t>
            </a:r>
            <a:endParaRPr lang="en-US" dirty="0"/>
          </a:p>
          <a:p>
            <a:endParaRPr lang="en-US" b="1" dirty="0"/>
          </a:p>
        </p:txBody>
      </p:sp>
    </p:spTree>
    <p:extLst>
      <p:ext uri="{BB962C8B-B14F-4D97-AF65-F5344CB8AC3E}">
        <p14:creationId xmlns:p14="http://schemas.microsoft.com/office/powerpoint/2010/main" val="131178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D98-4271-41CC-9C94-1A3D5FDB943B}"/>
              </a:ext>
            </a:extLst>
          </p:cNvPr>
          <p:cNvSpPr>
            <a:spLocks noGrp="1"/>
          </p:cNvSpPr>
          <p:nvPr>
            <p:ph type="ctrTitle"/>
          </p:nvPr>
        </p:nvSpPr>
        <p:spPr>
          <a:xfrm>
            <a:off x="1092679" y="60385"/>
            <a:ext cx="10006642" cy="741872"/>
          </a:xfrm>
        </p:spPr>
        <p:txBody>
          <a:bodyPr>
            <a:normAutofit fontScale="90000"/>
          </a:bodyPr>
          <a:lstStyle/>
          <a:p>
            <a:r>
              <a:rPr lang="en-US" sz="4400" u="sng" dirty="0">
                <a:latin typeface="+mn-lt"/>
              </a:rPr>
              <a:t>Homeless and low income Veterans &amp; Families</a:t>
            </a:r>
          </a:p>
        </p:txBody>
      </p:sp>
      <p:sp>
        <p:nvSpPr>
          <p:cNvPr id="6" name="Rectangle 5">
            <a:extLst>
              <a:ext uri="{FF2B5EF4-FFF2-40B4-BE49-F238E27FC236}">
                <a16:creationId xmlns:a16="http://schemas.microsoft.com/office/drawing/2014/main" id="{99425528-DC43-483A-B698-AC3676213552}"/>
              </a:ext>
            </a:extLst>
          </p:cNvPr>
          <p:cNvSpPr/>
          <p:nvPr/>
        </p:nvSpPr>
        <p:spPr>
          <a:xfrm>
            <a:off x="173966" y="802257"/>
            <a:ext cx="11844068" cy="5355312"/>
          </a:xfrm>
          <a:prstGeom prst="rect">
            <a:avLst/>
          </a:prstGeom>
        </p:spPr>
        <p:txBody>
          <a:bodyPr wrap="square">
            <a:spAutoFit/>
          </a:bodyPr>
          <a:lstStyle/>
          <a:p>
            <a:endParaRPr lang="en-US" b="1" dirty="0"/>
          </a:p>
          <a:p>
            <a:endParaRPr lang="en-US" b="1" dirty="0"/>
          </a:p>
          <a:p>
            <a:endParaRPr lang="en-US" b="1" dirty="0"/>
          </a:p>
          <a:p>
            <a:r>
              <a:rPr lang="en-US" b="1" dirty="0"/>
              <a:t>Sullivan Housing Authority </a:t>
            </a:r>
            <a:r>
              <a:rPr lang="en-US" dirty="0"/>
              <a:t>works with Veterans needing housing. In some cases they  only charge $50 per month for rent until a veteran gets established. </a:t>
            </a:r>
            <a:r>
              <a:rPr lang="en-US" b="1" dirty="0"/>
              <a:t>812-268-4600</a:t>
            </a:r>
            <a:r>
              <a:rPr lang="en-US" dirty="0"/>
              <a:t>. </a:t>
            </a:r>
          </a:p>
          <a:p>
            <a:endParaRPr lang="en-US" dirty="0"/>
          </a:p>
          <a:p>
            <a:r>
              <a:rPr lang="en-US" dirty="0"/>
              <a:t>National Call Center for </a:t>
            </a:r>
            <a:r>
              <a:rPr lang="en-US" b="1" dirty="0"/>
              <a:t>Homeless Veterans</a:t>
            </a:r>
            <a:endParaRPr lang="en-US" dirty="0"/>
          </a:p>
          <a:p>
            <a:r>
              <a:rPr lang="en-US" dirty="0"/>
              <a:t>Veterans who are homeless or at risk of homelessness—and their family members, friends and supporters—can make the call to or chat online with the National Call Center for Homeless Veterans, where trained counselors are ready to talk confidentially 24 hours a day, 7 days a week.</a:t>
            </a:r>
          </a:p>
          <a:p>
            <a:r>
              <a:rPr lang="en-US" b="1" dirty="0"/>
              <a:t>Call: 1-877-4AID-VET chat </a:t>
            </a:r>
            <a:r>
              <a:rPr lang="en-US" b="1" dirty="0">
                <a:hlinkClick r:id="rId3"/>
              </a:rPr>
              <a:t>https://www.veteranscrisisline.net/get-help/chat/homeless-veterans-chat</a:t>
            </a:r>
            <a:endParaRPr lang="en-US" b="1" dirty="0"/>
          </a:p>
          <a:p>
            <a:endParaRPr lang="en-US" dirty="0"/>
          </a:p>
          <a:p>
            <a:endParaRPr lang="en-US" dirty="0"/>
          </a:p>
          <a:p>
            <a:r>
              <a:rPr lang="en-US" b="1" dirty="0"/>
              <a:t>InteCare</a:t>
            </a:r>
            <a:r>
              <a:rPr lang="en-US" dirty="0"/>
              <a:t> Terre Haute: Their Goal is Housing stability for very low-income Veteran families. </a:t>
            </a:r>
          </a:p>
          <a:p>
            <a:r>
              <a:rPr lang="en-US" b="1" dirty="0"/>
              <a:t>Call: 855-896-4345</a:t>
            </a:r>
            <a:r>
              <a:rPr lang="en-US" dirty="0"/>
              <a:t> </a:t>
            </a:r>
            <a:r>
              <a:rPr lang="en-US" dirty="0">
                <a:hlinkClick r:id="rId4"/>
              </a:rPr>
              <a:t>ssvf@intecare.org</a:t>
            </a:r>
            <a:r>
              <a:rPr lang="en-US" dirty="0"/>
              <a:t> Brochure on the table.</a:t>
            </a:r>
          </a:p>
          <a:p>
            <a:endParaRPr lang="en-US" dirty="0"/>
          </a:p>
          <a:p>
            <a:r>
              <a:rPr lang="en-US" dirty="0"/>
              <a:t>The </a:t>
            </a:r>
            <a:r>
              <a:rPr lang="en-US" b="1" dirty="0"/>
              <a:t>COLLECTION BOX </a:t>
            </a:r>
            <a:r>
              <a:rPr lang="en-US" dirty="0"/>
              <a:t>picture is the background of this slide. Our office collects items for daily use to give to Homeless Veterans, the Veterans House, and the Domiciliary. See the sheet on the table if you want to donate items. Our drivers take items to the Volunteer Center at the Indy Hospital where they distribute them.</a:t>
            </a:r>
          </a:p>
        </p:txBody>
      </p:sp>
    </p:spTree>
    <p:extLst>
      <p:ext uri="{BB962C8B-B14F-4D97-AF65-F5344CB8AC3E}">
        <p14:creationId xmlns:p14="http://schemas.microsoft.com/office/powerpoint/2010/main" val="374140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AB35-12DD-4D81-B3A6-F470EEB2231E}"/>
              </a:ext>
            </a:extLst>
          </p:cNvPr>
          <p:cNvSpPr>
            <a:spLocks noGrp="1"/>
          </p:cNvSpPr>
          <p:nvPr>
            <p:ph type="title"/>
          </p:nvPr>
        </p:nvSpPr>
        <p:spPr>
          <a:xfrm>
            <a:off x="760563" y="132213"/>
            <a:ext cx="10515600" cy="480264"/>
          </a:xfrm>
        </p:spPr>
        <p:txBody>
          <a:bodyPr>
            <a:normAutofit fontScale="90000"/>
          </a:bodyPr>
          <a:lstStyle/>
          <a:p>
            <a:pPr algn="ctr"/>
            <a:r>
              <a:rPr lang="en-US" u="sng" dirty="0">
                <a:latin typeface="+mn-lt"/>
              </a:rPr>
              <a:t>Helpful Contact Information</a:t>
            </a:r>
          </a:p>
        </p:txBody>
      </p:sp>
      <p:sp>
        <p:nvSpPr>
          <p:cNvPr id="3" name="Content Placeholder 2">
            <a:extLst>
              <a:ext uri="{FF2B5EF4-FFF2-40B4-BE49-F238E27FC236}">
                <a16:creationId xmlns:a16="http://schemas.microsoft.com/office/drawing/2014/main" id="{BF700CE7-2FD8-416D-82A8-8218AB48484B}"/>
              </a:ext>
            </a:extLst>
          </p:cNvPr>
          <p:cNvSpPr>
            <a:spLocks noGrp="1"/>
          </p:cNvSpPr>
          <p:nvPr>
            <p:ph idx="1"/>
          </p:nvPr>
        </p:nvSpPr>
        <p:spPr>
          <a:xfrm>
            <a:off x="286828" y="974784"/>
            <a:ext cx="11618343" cy="5684808"/>
          </a:xfrm>
        </p:spPr>
        <p:txBody>
          <a:bodyPr>
            <a:normAutofit fontScale="92500" lnSpcReduction="10000"/>
          </a:bodyPr>
          <a:lstStyle/>
          <a:p>
            <a:pPr marL="0" indent="0">
              <a:spcBef>
                <a:spcPts val="0"/>
              </a:spcBef>
              <a:buNone/>
            </a:pPr>
            <a:r>
              <a:rPr lang="en-US" b="1" dirty="0"/>
              <a:t>VA National Call Center:  </a:t>
            </a:r>
            <a:r>
              <a:rPr lang="en-US" dirty="0"/>
              <a:t>800-827-1000 coming soon 844-MYVA311</a:t>
            </a:r>
          </a:p>
          <a:p>
            <a:pPr marL="0" indent="0">
              <a:spcBef>
                <a:spcPts val="0"/>
              </a:spcBef>
              <a:buNone/>
            </a:pPr>
            <a:r>
              <a:rPr lang="en-US" dirty="0"/>
              <a:t>Listen to the prompts - Check Claim Status, Change Address, get an Award Letter, VA healthcare, pension, disability, home loan or cemetery services or they can direct you to where you need to go.</a:t>
            </a:r>
          </a:p>
          <a:p>
            <a:r>
              <a:rPr lang="en-US" sz="2600" dirty="0"/>
              <a:t>Terre Haute VA Outpatient Clinic – 812-478-1825: Primary Care – walk-ins are limited to very sick.</a:t>
            </a:r>
          </a:p>
          <a:p>
            <a:r>
              <a:rPr lang="en-US" sz="2400" dirty="0"/>
              <a:t>Terre Haute VA Mental Health Outpatient Clinic - 812-232-8325: Mental Health Walk-ins welcome.</a:t>
            </a:r>
          </a:p>
          <a:p>
            <a:r>
              <a:rPr lang="en-US" sz="2400" dirty="0"/>
              <a:t>Indianapolis VA Hospital (Roudebush) – Primary and </a:t>
            </a:r>
            <a:r>
              <a:rPr lang="en-US" sz="2400" dirty="0" err="1"/>
              <a:t>Speciality</a:t>
            </a:r>
            <a:r>
              <a:rPr lang="en-US" sz="2400" dirty="0"/>
              <a:t> Care 317-554-0000 or 888-878-6889</a:t>
            </a:r>
          </a:p>
          <a:p>
            <a:r>
              <a:rPr lang="en-US" sz="2400" dirty="0"/>
              <a:t>Hospital directory </a:t>
            </a:r>
            <a:r>
              <a:rPr lang="en-US" sz="2400" dirty="0">
                <a:hlinkClick r:id="rId2"/>
              </a:rPr>
              <a:t>https://www.indianapolis.va.gov/contact/phone_directory.asp</a:t>
            </a:r>
            <a:endParaRPr lang="en-US" sz="2400" dirty="0"/>
          </a:p>
          <a:p>
            <a:r>
              <a:rPr lang="en-US" dirty="0"/>
              <a:t>Veterans Affairs – </a:t>
            </a:r>
            <a:r>
              <a:rPr lang="en-US" dirty="0">
                <a:hlinkClick r:id="rId3"/>
              </a:rPr>
              <a:t>www.va.gov</a:t>
            </a:r>
            <a:r>
              <a:rPr lang="en-US" dirty="0"/>
              <a:t> have a slide to show later</a:t>
            </a:r>
          </a:p>
          <a:p>
            <a:r>
              <a:rPr lang="en-US" dirty="0"/>
              <a:t>Veterans Crisis Line – 800-ARE-TALK Press 1 or 800-273-TALK Press 1 </a:t>
            </a:r>
          </a:p>
          <a:p>
            <a:pPr lvl="1"/>
            <a:r>
              <a:rPr lang="en-US" dirty="0"/>
              <a:t>New number of (988 is proposed)</a:t>
            </a:r>
          </a:p>
          <a:p>
            <a:r>
              <a:rPr lang="en-US" dirty="0"/>
              <a:t>Indiana Department of Veterans Affairs – in.gov/dva for benefits – have a slide later</a:t>
            </a:r>
          </a:p>
          <a:p>
            <a:r>
              <a:rPr lang="en-US" dirty="0"/>
              <a:t>VA Fact Sheets: Explains services and programs. </a:t>
            </a:r>
            <a:r>
              <a:rPr lang="en-US" dirty="0">
                <a:hlinkClick r:id="rId4"/>
              </a:rPr>
              <a:t>https://www.va.gov/opa/publications/factsheets.asp</a:t>
            </a:r>
            <a:r>
              <a:rPr lang="en-US" dirty="0"/>
              <a:t> </a:t>
            </a:r>
          </a:p>
          <a:p>
            <a:pPr marL="0" indent="0">
              <a:buNone/>
            </a:pPr>
            <a:endParaRPr lang="en-US" dirty="0"/>
          </a:p>
        </p:txBody>
      </p:sp>
    </p:spTree>
    <p:extLst>
      <p:ext uri="{BB962C8B-B14F-4D97-AF65-F5344CB8AC3E}">
        <p14:creationId xmlns:p14="http://schemas.microsoft.com/office/powerpoint/2010/main" val="282474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D7539-AF0A-42F0-9759-D4945003F86F}"/>
              </a:ext>
            </a:extLst>
          </p:cNvPr>
          <p:cNvSpPr>
            <a:spLocks noGrp="1"/>
          </p:cNvSpPr>
          <p:nvPr>
            <p:ph idx="1"/>
          </p:nvPr>
        </p:nvSpPr>
        <p:spPr>
          <a:xfrm>
            <a:off x="290422" y="819510"/>
            <a:ext cx="11611155" cy="5854519"/>
          </a:xfrm>
        </p:spPr>
        <p:txBody>
          <a:bodyPr>
            <a:normAutofit fontScale="85000" lnSpcReduction="20000"/>
          </a:bodyPr>
          <a:lstStyle/>
          <a:p>
            <a:pPr marL="0" indent="0">
              <a:buNone/>
            </a:pPr>
            <a:r>
              <a:rPr lang="en-US" b="1" u="sng" dirty="0"/>
              <a:t>Need a DD-214 discharge papers:</a:t>
            </a:r>
          </a:p>
          <a:p>
            <a:pPr lvl="1"/>
            <a:r>
              <a:rPr lang="en-US" dirty="0"/>
              <a:t>Come to or call the office and we can help you.</a:t>
            </a:r>
          </a:p>
          <a:p>
            <a:pPr lvl="1"/>
            <a:r>
              <a:rPr lang="en-US" b="1" dirty="0"/>
              <a:t>Archives.gov </a:t>
            </a:r>
            <a:r>
              <a:rPr lang="en-US" dirty="0"/>
              <a:t>– choose fill out and mail or fill out and FAX</a:t>
            </a:r>
          </a:p>
          <a:p>
            <a:pPr lvl="1"/>
            <a:r>
              <a:rPr lang="en-US" dirty="0"/>
              <a:t>Contact our office for National Guard documents.</a:t>
            </a:r>
          </a:p>
          <a:p>
            <a:pPr marL="0" indent="0">
              <a:buNone/>
            </a:pPr>
            <a:r>
              <a:rPr lang="en-US" b="1" u="sng" dirty="0"/>
              <a:t>Need medical, personnel service records or medals. </a:t>
            </a:r>
          </a:p>
          <a:p>
            <a:pPr lvl="1"/>
            <a:r>
              <a:rPr lang="en-US" b="1" dirty="0"/>
              <a:t>Archives.gov </a:t>
            </a:r>
            <a:r>
              <a:rPr lang="en-US" dirty="0"/>
              <a:t>– choose fill out and mail or fill out and FAX the signature page to the National Personnel Records Center at 314-801-9049</a:t>
            </a:r>
          </a:p>
          <a:p>
            <a:pPr lvl="1"/>
            <a:r>
              <a:rPr lang="en-US" dirty="0"/>
              <a:t>Come to the office and we can help you.</a:t>
            </a:r>
          </a:p>
          <a:p>
            <a:pPr marL="0" indent="0">
              <a:buNone/>
            </a:pPr>
            <a:r>
              <a:rPr lang="en-US" b="1" u="sng" dirty="0"/>
              <a:t>Inactive Reserve or National Guard</a:t>
            </a:r>
          </a:p>
          <a:p>
            <a:pPr lvl="1"/>
            <a:r>
              <a:rPr lang="en-US" dirty="0"/>
              <a:t>NPRC does not have records for active/inactive Reserve or National Guard members.  These records are located with each state’s Adjutant General’s Human Resources or Personnel Command.</a:t>
            </a:r>
          </a:p>
          <a:p>
            <a:pPr lvl="1"/>
            <a:r>
              <a:rPr lang="en-US" dirty="0"/>
              <a:t>Contact our office</a:t>
            </a:r>
          </a:p>
          <a:p>
            <a:pPr marL="0" indent="0">
              <a:buNone/>
            </a:pPr>
            <a:r>
              <a:rPr lang="en-US" b="1" u="sng" dirty="0"/>
              <a:t>For VA medical records</a:t>
            </a:r>
          </a:p>
          <a:p>
            <a:pPr marL="457200" lvl="1" indent="0">
              <a:buNone/>
            </a:pPr>
            <a:r>
              <a:rPr lang="en-US" dirty="0"/>
              <a:t>INDY - RELEASE OF INFORMATION: for records 317-988-2326 FAX 317-988-5484</a:t>
            </a:r>
          </a:p>
          <a:p>
            <a:pPr marL="457200" lvl="1" indent="0">
              <a:buNone/>
            </a:pPr>
            <a:r>
              <a:rPr lang="en-US" dirty="0"/>
              <a:t>send the request to: Richard L. Roudebush VA Medical Center</a:t>
            </a:r>
          </a:p>
          <a:p>
            <a:pPr marL="457200" lvl="1" indent="0">
              <a:buNone/>
            </a:pPr>
            <a:r>
              <a:rPr lang="en-US" dirty="0"/>
              <a:t>Attn: Release of Information</a:t>
            </a:r>
          </a:p>
          <a:p>
            <a:pPr marL="457200" lvl="1" indent="0">
              <a:buNone/>
            </a:pPr>
            <a:r>
              <a:rPr lang="en-US" dirty="0"/>
              <a:t>1481 West 10th Street.</a:t>
            </a:r>
          </a:p>
          <a:p>
            <a:pPr marL="457200" lvl="1" indent="0">
              <a:buNone/>
            </a:pPr>
            <a:r>
              <a:rPr lang="en-US" dirty="0"/>
              <a:t>Indianapolis, IN 46202</a:t>
            </a:r>
          </a:p>
          <a:p>
            <a:pPr marL="457200" lvl="1" indent="0">
              <a:buNone/>
            </a:pPr>
            <a:r>
              <a:rPr lang="en-US" dirty="0"/>
              <a:t>You may appear in person at the hospital. </a:t>
            </a:r>
          </a:p>
          <a:p>
            <a:pPr marL="457200" lvl="1" indent="0">
              <a:buNone/>
            </a:pPr>
            <a:r>
              <a:rPr lang="en-US" dirty="0"/>
              <a:t>https://www.indianapolis.va.gov/patients/roi.asp</a:t>
            </a:r>
          </a:p>
          <a:p>
            <a:endParaRPr lang="en-US" dirty="0"/>
          </a:p>
          <a:p>
            <a:endParaRPr lang="en-US" dirty="0"/>
          </a:p>
        </p:txBody>
      </p:sp>
      <p:sp>
        <p:nvSpPr>
          <p:cNvPr id="4" name="Title 1">
            <a:extLst>
              <a:ext uri="{FF2B5EF4-FFF2-40B4-BE49-F238E27FC236}">
                <a16:creationId xmlns:a16="http://schemas.microsoft.com/office/drawing/2014/main" id="{97636117-9364-4E62-B73E-4F60B19D75F6}"/>
              </a:ext>
            </a:extLst>
          </p:cNvPr>
          <p:cNvSpPr>
            <a:spLocks noGrp="1"/>
          </p:cNvSpPr>
          <p:nvPr>
            <p:ph type="title"/>
          </p:nvPr>
        </p:nvSpPr>
        <p:spPr>
          <a:xfrm>
            <a:off x="760562" y="183971"/>
            <a:ext cx="10515600" cy="480264"/>
          </a:xfrm>
        </p:spPr>
        <p:txBody>
          <a:bodyPr>
            <a:normAutofit fontScale="90000"/>
          </a:bodyPr>
          <a:lstStyle/>
          <a:p>
            <a:pPr algn="ctr"/>
            <a:r>
              <a:rPr lang="en-US" u="sng" dirty="0">
                <a:latin typeface="+mn-lt"/>
              </a:rPr>
              <a:t>Helpful Services</a:t>
            </a:r>
          </a:p>
        </p:txBody>
      </p:sp>
    </p:spTree>
    <p:extLst>
      <p:ext uri="{BB962C8B-B14F-4D97-AF65-F5344CB8AC3E}">
        <p14:creationId xmlns:p14="http://schemas.microsoft.com/office/powerpoint/2010/main" val="428295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D7539-AF0A-42F0-9759-D4945003F86F}"/>
              </a:ext>
            </a:extLst>
          </p:cNvPr>
          <p:cNvSpPr>
            <a:spLocks noGrp="1"/>
          </p:cNvSpPr>
          <p:nvPr>
            <p:ph idx="1"/>
          </p:nvPr>
        </p:nvSpPr>
        <p:spPr>
          <a:xfrm>
            <a:off x="290422" y="819510"/>
            <a:ext cx="11611155" cy="5526715"/>
          </a:xfrm>
        </p:spPr>
        <p:txBody>
          <a:bodyPr>
            <a:normAutofit/>
          </a:bodyPr>
          <a:lstStyle/>
          <a:p>
            <a:pPr marL="0" indent="0">
              <a:buNone/>
            </a:pPr>
            <a:r>
              <a:rPr lang="en-US" sz="2400" b="1" u="sng" dirty="0"/>
              <a:t>How to get a Veteran identification card</a:t>
            </a:r>
          </a:p>
          <a:p>
            <a:r>
              <a:rPr lang="en-US" sz="2400" dirty="0"/>
              <a:t>Easiest way to get a Veterans ID on a card is on your Drivers License. A “V” is put on the back of your license. Take your DD-214 to the license branch.</a:t>
            </a:r>
          </a:p>
          <a:p>
            <a:pPr marL="742950" lvl="1" indent="-285750"/>
            <a:r>
              <a:rPr lang="en-US" dirty="0"/>
              <a:t>FYI - You can get a </a:t>
            </a:r>
            <a:r>
              <a:rPr lang="en-US" b="1" dirty="0"/>
              <a:t>military branch</a:t>
            </a:r>
            <a:r>
              <a:rPr lang="en-US" dirty="0"/>
              <a:t> specific license plate – pay $15 which goes to the Military Family Relief Fund </a:t>
            </a:r>
          </a:p>
          <a:p>
            <a:pPr marL="742950" lvl="1" indent="-285750"/>
            <a:endParaRPr lang="en-US" dirty="0"/>
          </a:p>
          <a:p>
            <a:pPr marL="285750" indent="-285750"/>
            <a:r>
              <a:rPr lang="en-US" sz="2400" dirty="0"/>
              <a:t>Veterans ID Card – instructions on the VA site. va.gov </a:t>
            </a:r>
          </a:p>
          <a:p>
            <a:pPr marL="0" indent="0">
              <a:buNone/>
            </a:pPr>
            <a:r>
              <a:rPr lang="en-US" sz="2400" dirty="0">
                <a:hlinkClick r:id="rId2"/>
              </a:rPr>
              <a:t>https://www.va.gov/records/get-veteran-id-cards/</a:t>
            </a:r>
            <a:endParaRPr lang="en-US" sz="2400" dirty="0"/>
          </a:p>
          <a:p>
            <a:pPr marL="742950" lvl="1" indent="-285750"/>
            <a:r>
              <a:rPr lang="en-US" dirty="0"/>
              <a:t>Harder to get.</a:t>
            </a:r>
          </a:p>
          <a:p>
            <a:pPr marL="742950" lvl="1" indent="-285750"/>
            <a:r>
              <a:rPr lang="en-US" dirty="0"/>
              <a:t>They issued me two. My wife carries one of them.</a:t>
            </a:r>
          </a:p>
          <a:p>
            <a:endParaRPr lang="en-US" sz="2400" dirty="0"/>
          </a:p>
          <a:p>
            <a:pPr marL="285750" indent="-285750"/>
            <a:r>
              <a:rPr lang="en-US" sz="2400" dirty="0"/>
              <a:t>VA Health Care Card at Terre Haute VA Clinic or Indy hospital.</a:t>
            </a:r>
          </a:p>
          <a:p>
            <a:endParaRPr lang="en-US" dirty="0"/>
          </a:p>
          <a:p>
            <a:endParaRPr lang="en-US" dirty="0"/>
          </a:p>
        </p:txBody>
      </p:sp>
      <p:sp>
        <p:nvSpPr>
          <p:cNvPr id="4" name="Title 1">
            <a:extLst>
              <a:ext uri="{FF2B5EF4-FFF2-40B4-BE49-F238E27FC236}">
                <a16:creationId xmlns:a16="http://schemas.microsoft.com/office/drawing/2014/main" id="{97636117-9364-4E62-B73E-4F60B19D75F6}"/>
              </a:ext>
            </a:extLst>
          </p:cNvPr>
          <p:cNvSpPr>
            <a:spLocks noGrp="1"/>
          </p:cNvSpPr>
          <p:nvPr>
            <p:ph type="title"/>
          </p:nvPr>
        </p:nvSpPr>
        <p:spPr>
          <a:xfrm>
            <a:off x="760562" y="183971"/>
            <a:ext cx="10515600" cy="480264"/>
          </a:xfrm>
        </p:spPr>
        <p:txBody>
          <a:bodyPr>
            <a:normAutofit fontScale="90000"/>
          </a:bodyPr>
          <a:lstStyle/>
          <a:p>
            <a:pPr algn="ctr"/>
            <a:r>
              <a:rPr lang="en-US" u="sng" dirty="0">
                <a:latin typeface="+mn-lt"/>
              </a:rPr>
              <a:t>Helpful Services</a:t>
            </a:r>
          </a:p>
        </p:txBody>
      </p:sp>
    </p:spTree>
    <p:extLst>
      <p:ext uri="{BB962C8B-B14F-4D97-AF65-F5344CB8AC3E}">
        <p14:creationId xmlns:p14="http://schemas.microsoft.com/office/powerpoint/2010/main" val="217837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138022"/>
            <a:ext cx="9347200" cy="769441"/>
          </a:xfrm>
          <a:prstGeom prst="rect">
            <a:avLst/>
          </a:prstGeom>
          <a:noFill/>
        </p:spPr>
        <p:txBody>
          <a:bodyPr wrap="square" rtlCol="0">
            <a:spAutoFit/>
          </a:bodyPr>
          <a:lstStyle/>
          <a:p>
            <a:pPr algn="ctr"/>
            <a:r>
              <a:rPr lang="en-US" sz="4400" u="sng" dirty="0"/>
              <a:t>Local Miscellaneous Benefits</a:t>
            </a:r>
          </a:p>
        </p:txBody>
      </p:sp>
      <p:sp>
        <p:nvSpPr>
          <p:cNvPr id="4" name="TextBox 3">
            <a:extLst>
              <a:ext uri="{FF2B5EF4-FFF2-40B4-BE49-F238E27FC236}">
                <a16:creationId xmlns:a16="http://schemas.microsoft.com/office/drawing/2014/main" id="{ECB28A08-A954-4A00-A189-8EA05BC5D4E2}"/>
              </a:ext>
            </a:extLst>
          </p:cNvPr>
          <p:cNvSpPr txBox="1"/>
          <p:nvPr/>
        </p:nvSpPr>
        <p:spPr>
          <a:xfrm>
            <a:off x="0" y="907463"/>
            <a:ext cx="12068355" cy="6801862"/>
          </a:xfrm>
          <a:prstGeom prst="rect">
            <a:avLst/>
          </a:prstGeom>
          <a:noFill/>
        </p:spPr>
        <p:txBody>
          <a:bodyPr wrap="square" rtlCol="0">
            <a:spAutoFit/>
          </a:bodyPr>
          <a:lstStyle/>
          <a:p>
            <a:r>
              <a:rPr lang="en-US" sz="2000" b="1" i="1" dirty="0"/>
              <a:t>Some of the following benefits are low hanging fruit and some involve a process to receive the benefit.</a:t>
            </a:r>
          </a:p>
          <a:p>
            <a:endParaRPr lang="en-US" sz="2000" b="1" u="sng" dirty="0"/>
          </a:p>
          <a:p>
            <a:r>
              <a:rPr lang="en-US" sz="2000" b="1" u="sng" dirty="0"/>
              <a:t>County Property Tax deduction:</a:t>
            </a:r>
          </a:p>
          <a:p>
            <a:r>
              <a:rPr lang="en-US" sz="2000" i="1" dirty="0"/>
              <a:t>Honorably discharged, Wartime or Peacetime </a:t>
            </a:r>
            <a:r>
              <a:rPr lang="en-US" sz="2000" b="1" i="1" u="sng" dirty="0"/>
              <a:t>Disabled</a:t>
            </a:r>
            <a:r>
              <a:rPr lang="en-US" sz="2000" i="1" dirty="0"/>
              <a:t> Veteran or Veteran receiving a </a:t>
            </a:r>
            <a:r>
              <a:rPr lang="en-US" sz="2000" b="1" i="1" dirty="0"/>
              <a:t>Pension</a:t>
            </a:r>
            <a:r>
              <a:rPr lang="en-US" sz="2000" dirty="0"/>
              <a:t>. These benefits vary per wartime or peace time service. Surviving spouse is eligible if the Veteran was eligible. Spouse can keep this benefit for their lifetime even if remarried or relocates residency. Visit Local Veterans Office to be approved. There is also a reduction on vehicle excise tax even if you don’t own property.</a:t>
            </a:r>
          </a:p>
          <a:p>
            <a:endParaRPr lang="en-US" sz="2000" dirty="0"/>
          </a:p>
          <a:p>
            <a:r>
              <a:rPr lang="en-US" sz="2000" b="1" u="sng" dirty="0"/>
              <a:t>Tuition and Fee Exemption for children</a:t>
            </a:r>
          </a:p>
          <a:p>
            <a:r>
              <a:rPr lang="en-US" sz="2000" dirty="0"/>
              <a:t>Eligibility:</a:t>
            </a:r>
          </a:p>
          <a:p>
            <a:r>
              <a:rPr lang="en-US" sz="2000" dirty="0"/>
              <a:t>Wartime Disabled Veterans</a:t>
            </a:r>
          </a:p>
          <a:p>
            <a:r>
              <a:rPr lang="en-US" sz="2000" dirty="0"/>
              <a:t>See the Fact sheet on the information table.</a:t>
            </a:r>
          </a:p>
          <a:p>
            <a:endParaRPr lang="en-US" sz="2000" dirty="0"/>
          </a:p>
          <a:p>
            <a:r>
              <a:rPr lang="en-US" sz="2000" b="1" u="sng" dirty="0"/>
              <a:t>Veterans can get into the Sullivan County Park and Lake free. </a:t>
            </a:r>
          </a:p>
          <a:p>
            <a:pPr marL="285750" indent="-285750">
              <a:buFont typeface="Arial" panose="020B0604020202020204" pitchFamily="34" charset="0"/>
              <a:buChar char="•"/>
            </a:pPr>
            <a:r>
              <a:rPr lang="en-US" sz="2000" dirty="0"/>
              <a:t>Benefit applies to the vehicle.</a:t>
            </a:r>
          </a:p>
          <a:p>
            <a:pPr marL="285750" indent="-285750">
              <a:buFont typeface="Arial" panose="020B0604020202020204" pitchFamily="34" charset="0"/>
              <a:buChar char="•"/>
            </a:pPr>
            <a:r>
              <a:rPr lang="en-US" sz="2000" dirty="0"/>
              <a:t>Show veteran ID each time you come to the gate or…</a:t>
            </a:r>
          </a:p>
          <a:p>
            <a:pPr marL="285750" indent="-285750">
              <a:buFont typeface="Arial" panose="020B0604020202020204" pitchFamily="34" charset="0"/>
              <a:buChar char="•"/>
            </a:pPr>
            <a:r>
              <a:rPr lang="en-US" sz="2000" dirty="0"/>
              <a:t>Go to the gate office with DD-214 or military/veteran ID and get a sticker for your windshield and use the Pass Lane.</a:t>
            </a:r>
          </a:p>
          <a:p>
            <a:endParaRPr lang="en-US" sz="2000" dirty="0"/>
          </a:p>
          <a:p>
            <a:endParaRPr lang="en-US" dirty="0"/>
          </a:p>
          <a:p>
            <a:endParaRPr lang="en-US" sz="2000" dirty="0"/>
          </a:p>
          <a:p>
            <a:endParaRPr lang="en-US" dirty="0"/>
          </a:p>
        </p:txBody>
      </p:sp>
    </p:spTree>
    <p:extLst>
      <p:ext uri="{BB962C8B-B14F-4D97-AF65-F5344CB8AC3E}">
        <p14:creationId xmlns:p14="http://schemas.microsoft.com/office/powerpoint/2010/main" val="28819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138022"/>
            <a:ext cx="9347200" cy="769441"/>
          </a:xfrm>
          <a:prstGeom prst="rect">
            <a:avLst/>
          </a:prstGeom>
          <a:noFill/>
        </p:spPr>
        <p:txBody>
          <a:bodyPr wrap="square" rtlCol="0">
            <a:spAutoFit/>
          </a:bodyPr>
          <a:lstStyle/>
          <a:p>
            <a:pPr algn="ctr"/>
            <a:r>
              <a:rPr lang="en-US" sz="4400" u="sng" dirty="0"/>
              <a:t>Local Miscellaneous Benefits</a:t>
            </a:r>
          </a:p>
        </p:txBody>
      </p:sp>
      <p:sp>
        <p:nvSpPr>
          <p:cNvPr id="4" name="TextBox 3">
            <a:extLst>
              <a:ext uri="{FF2B5EF4-FFF2-40B4-BE49-F238E27FC236}">
                <a16:creationId xmlns:a16="http://schemas.microsoft.com/office/drawing/2014/main" id="{ECB28A08-A954-4A00-A189-8EA05BC5D4E2}"/>
              </a:ext>
            </a:extLst>
          </p:cNvPr>
          <p:cNvSpPr txBox="1"/>
          <p:nvPr/>
        </p:nvSpPr>
        <p:spPr>
          <a:xfrm>
            <a:off x="0" y="907463"/>
            <a:ext cx="12068355" cy="2154436"/>
          </a:xfrm>
          <a:prstGeom prst="rect">
            <a:avLst/>
          </a:prstGeom>
          <a:noFill/>
        </p:spPr>
        <p:txBody>
          <a:bodyPr wrap="square" rtlCol="0">
            <a:spAutoFit/>
          </a:bodyPr>
          <a:lstStyle/>
          <a:p>
            <a:endParaRPr lang="en-US" sz="2000" dirty="0"/>
          </a:p>
          <a:p>
            <a:r>
              <a:rPr lang="en-US" sz="2000" dirty="0"/>
              <a:t>For a list of </a:t>
            </a:r>
            <a:r>
              <a:rPr lang="en-US" sz="2000" b="1" dirty="0"/>
              <a:t>Retailers that offer Discounts </a:t>
            </a:r>
            <a:r>
              <a:rPr lang="en-US" sz="2000" dirty="0"/>
              <a:t>follow this link to the Indiana Department of Veterans affairs list of businesses. A good resource. </a:t>
            </a:r>
            <a:r>
              <a:rPr lang="en-US" sz="2000" dirty="0">
                <a:hlinkClick r:id="rId2"/>
              </a:rPr>
              <a:t>https://www.in.gov/dva/2989.htm</a:t>
            </a:r>
            <a:endParaRPr lang="en-US" sz="2000" dirty="0"/>
          </a:p>
          <a:p>
            <a:endParaRPr lang="en-US" dirty="0"/>
          </a:p>
          <a:p>
            <a:r>
              <a:rPr lang="en-US" sz="2000" b="1" u="sng" dirty="0"/>
              <a:t>Delta Dental</a:t>
            </a:r>
          </a:p>
          <a:p>
            <a:r>
              <a:rPr lang="en-US" dirty="0"/>
              <a:t>Somewhat expensive – three levels of plans the highest premium plan is shown below is $48.47 per month with $3,000 yearly max for services. Application is on the information table.</a:t>
            </a:r>
          </a:p>
        </p:txBody>
      </p:sp>
      <p:pic>
        <p:nvPicPr>
          <p:cNvPr id="3" name="Picture 2">
            <a:extLst>
              <a:ext uri="{FF2B5EF4-FFF2-40B4-BE49-F238E27FC236}">
                <a16:creationId xmlns:a16="http://schemas.microsoft.com/office/drawing/2014/main" id="{21BBB7B1-5214-40BA-9A8B-0CF08AF6A4C6}"/>
              </a:ext>
            </a:extLst>
          </p:cNvPr>
          <p:cNvPicPr>
            <a:picLocks noChangeAspect="1"/>
          </p:cNvPicPr>
          <p:nvPr/>
        </p:nvPicPr>
        <p:blipFill>
          <a:blip r:embed="rId3"/>
          <a:stretch>
            <a:fillRect/>
          </a:stretch>
        </p:blipFill>
        <p:spPr>
          <a:xfrm>
            <a:off x="3795534" y="3068728"/>
            <a:ext cx="7495440" cy="2749875"/>
          </a:xfrm>
          <a:prstGeom prst="rect">
            <a:avLst/>
          </a:prstGeom>
        </p:spPr>
      </p:pic>
      <p:sp>
        <p:nvSpPr>
          <p:cNvPr id="5" name="Rectangle 4">
            <a:extLst>
              <a:ext uri="{FF2B5EF4-FFF2-40B4-BE49-F238E27FC236}">
                <a16:creationId xmlns:a16="http://schemas.microsoft.com/office/drawing/2014/main" id="{FAD97F8E-90D1-40E9-A7BC-915DD6746EA6}"/>
              </a:ext>
            </a:extLst>
          </p:cNvPr>
          <p:cNvSpPr/>
          <p:nvPr/>
        </p:nvSpPr>
        <p:spPr>
          <a:xfrm>
            <a:off x="3795534" y="6379433"/>
            <a:ext cx="7959307" cy="646331"/>
          </a:xfrm>
          <a:prstGeom prst="rect">
            <a:avLst/>
          </a:prstGeom>
        </p:spPr>
        <p:txBody>
          <a:bodyPr wrap="square">
            <a:spAutoFit/>
          </a:bodyPr>
          <a:lstStyle/>
          <a:p>
            <a:r>
              <a:rPr lang="en-US" dirty="0">
                <a:hlinkClick r:id="rId4"/>
              </a:rPr>
              <a:t>https://feds.deltadentalins.com/vadip/downloads/fact-sheet.pdf</a:t>
            </a:r>
            <a:endParaRPr lang="en-US" dirty="0"/>
          </a:p>
          <a:p>
            <a:endParaRPr lang="en-US" dirty="0"/>
          </a:p>
        </p:txBody>
      </p:sp>
      <p:pic>
        <p:nvPicPr>
          <p:cNvPr id="6" name="Picture 5">
            <a:extLst>
              <a:ext uri="{FF2B5EF4-FFF2-40B4-BE49-F238E27FC236}">
                <a16:creationId xmlns:a16="http://schemas.microsoft.com/office/drawing/2014/main" id="{25BCE93B-229D-492E-93BA-309FFA1B7826}"/>
              </a:ext>
            </a:extLst>
          </p:cNvPr>
          <p:cNvPicPr>
            <a:picLocks noChangeAspect="1"/>
          </p:cNvPicPr>
          <p:nvPr/>
        </p:nvPicPr>
        <p:blipFill>
          <a:blip r:embed="rId5"/>
          <a:stretch>
            <a:fillRect/>
          </a:stretch>
        </p:blipFill>
        <p:spPr>
          <a:xfrm>
            <a:off x="923334" y="3061899"/>
            <a:ext cx="1891127" cy="3545863"/>
          </a:xfrm>
          <a:prstGeom prst="rect">
            <a:avLst/>
          </a:prstGeom>
        </p:spPr>
      </p:pic>
      <p:pic>
        <p:nvPicPr>
          <p:cNvPr id="8" name="Picture 7">
            <a:extLst>
              <a:ext uri="{FF2B5EF4-FFF2-40B4-BE49-F238E27FC236}">
                <a16:creationId xmlns:a16="http://schemas.microsoft.com/office/drawing/2014/main" id="{362F8A2A-5D11-4602-B28B-155974FF41F4}"/>
              </a:ext>
            </a:extLst>
          </p:cNvPr>
          <p:cNvPicPr>
            <a:picLocks noChangeAspect="1"/>
          </p:cNvPicPr>
          <p:nvPr/>
        </p:nvPicPr>
        <p:blipFill>
          <a:blip r:embed="rId6"/>
          <a:stretch>
            <a:fillRect/>
          </a:stretch>
        </p:blipFill>
        <p:spPr>
          <a:xfrm>
            <a:off x="2690152" y="3061899"/>
            <a:ext cx="1105382" cy="3522051"/>
          </a:xfrm>
          <a:prstGeom prst="rect">
            <a:avLst/>
          </a:prstGeom>
        </p:spPr>
      </p:pic>
      <p:sp>
        <p:nvSpPr>
          <p:cNvPr id="9" name="TextBox 8">
            <a:extLst>
              <a:ext uri="{FF2B5EF4-FFF2-40B4-BE49-F238E27FC236}">
                <a16:creationId xmlns:a16="http://schemas.microsoft.com/office/drawing/2014/main" id="{92D9907F-ED8C-4087-9C70-EF49D9DF7318}"/>
              </a:ext>
            </a:extLst>
          </p:cNvPr>
          <p:cNvSpPr txBox="1"/>
          <p:nvPr/>
        </p:nvSpPr>
        <p:spPr>
          <a:xfrm>
            <a:off x="138919" y="4212832"/>
            <a:ext cx="912878" cy="461665"/>
          </a:xfrm>
          <a:prstGeom prst="rect">
            <a:avLst/>
          </a:prstGeom>
          <a:noFill/>
        </p:spPr>
        <p:txBody>
          <a:bodyPr wrap="square" rtlCol="0">
            <a:spAutoFit/>
          </a:bodyPr>
          <a:lstStyle/>
          <a:p>
            <a:r>
              <a:rPr lang="en-US" sz="1200" dirty="0"/>
              <a:t>After 12 months</a:t>
            </a:r>
          </a:p>
        </p:txBody>
      </p:sp>
    </p:spTree>
    <p:extLst>
      <p:ext uri="{BB962C8B-B14F-4D97-AF65-F5344CB8AC3E}">
        <p14:creationId xmlns:p14="http://schemas.microsoft.com/office/powerpoint/2010/main" val="349313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138022"/>
            <a:ext cx="9347200" cy="769441"/>
          </a:xfrm>
          <a:prstGeom prst="rect">
            <a:avLst/>
          </a:prstGeom>
          <a:noFill/>
        </p:spPr>
        <p:txBody>
          <a:bodyPr wrap="square" rtlCol="0">
            <a:spAutoFit/>
          </a:bodyPr>
          <a:lstStyle/>
          <a:p>
            <a:pPr algn="ctr"/>
            <a:r>
              <a:rPr lang="en-US" sz="4400" u="sng" dirty="0"/>
              <a:t>Local Miscellaneous Benefits</a:t>
            </a:r>
          </a:p>
        </p:txBody>
      </p:sp>
      <p:sp>
        <p:nvSpPr>
          <p:cNvPr id="4" name="TextBox 3">
            <a:extLst>
              <a:ext uri="{FF2B5EF4-FFF2-40B4-BE49-F238E27FC236}">
                <a16:creationId xmlns:a16="http://schemas.microsoft.com/office/drawing/2014/main" id="{ECB28A08-A954-4A00-A189-8EA05BC5D4E2}"/>
              </a:ext>
            </a:extLst>
          </p:cNvPr>
          <p:cNvSpPr txBox="1"/>
          <p:nvPr/>
        </p:nvSpPr>
        <p:spPr>
          <a:xfrm>
            <a:off x="0" y="829825"/>
            <a:ext cx="12068355" cy="6801862"/>
          </a:xfrm>
          <a:prstGeom prst="rect">
            <a:avLst/>
          </a:prstGeom>
          <a:noFill/>
        </p:spPr>
        <p:txBody>
          <a:bodyPr wrap="square" rtlCol="0">
            <a:spAutoFit/>
          </a:bodyPr>
          <a:lstStyle/>
          <a:p>
            <a:r>
              <a:rPr lang="en-US" sz="2000" b="1" u="sng" dirty="0"/>
              <a:t>Veterans Holidays - Vacation Lodging</a:t>
            </a:r>
            <a:endParaRPr lang="en-US" sz="2000" dirty="0"/>
          </a:p>
          <a:p>
            <a:r>
              <a:rPr lang="en-US" dirty="0"/>
              <a:t>Veterans Holidays is built around the idea that our veterans deserve the best, and that's why we offer </a:t>
            </a:r>
            <a:r>
              <a:rPr lang="en-US" b="1" dirty="0"/>
              <a:t>weeklong</a:t>
            </a:r>
            <a:r>
              <a:rPr lang="en-US" dirty="0"/>
              <a:t> resort stays for just $349. A membership with Veterans Holidays is free to all veterans of the U.S. military. The best prices are during low tourism times. </a:t>
            </a:r>
            <a:r>
              <a:rPr lang="en-US" u="sng" dirty="0">
                <a:hlinkClick r:id="rId2"/>
              </a:rPr>
              <a:t>https://www.veteransholidays.com/</a:t>
            </a:r>
            <a:endParaRPr lang="en-US" dirty="0"/>
          </a:p>
          <a:p>
            <a:endParaRPr lang="en-US" dirty="0"/>
          </a:p>
          <a:p>
            <a:r>
              <a:rPr lang="en-US" sz="2000" b="1" u="sng" dirty="0"/>
              <a:t>Veteran Treatment Court</a:t>
            </a:r>
          </a:p>
          <a:p>
            <a:r>
              <a:rPr lang="en-US" dirty="0"/>
              <a:t>We got this in Sullivan County about two years ago. It is a deterrent to spending time in jail. Both judges Hunley and Hunt ask the defendants if they are veterans. If the veteran is facing non-violent misdemeanor and felony charges and need substance abuse and/or mental health treatment they may be eligible. If accepted into the program they are drug tested weekly and have to appear in court twice a month so the judge can monitor their progress. </a:t>
            </a:r>
          </a:p>
          <a:p>
            <a:pPr marL="285750" indent="-285750">
              <a:buFont typeface="Arial" panose="020B0604020202020204" pitchFamily="34" charset="0"/>
              <a:buChar char="•"/>
            </a:pPr>
            <a:r>
              <a:rPr lang="en-US" dirty="0"/>
              <a:t>I have the forms to start the process. </a:t>
            </a:r>
          </a:p>
          <a:p>
            <a:pPr marL="285750" indent="-285750">
              <a:buFont typeface="Arial" panose="020B0604020202020204" pitchFamily="34" charset="0"/>
              <a:buChar char="•"/>
            </a:pPr>
            <a:r>
              <a:rPr lang="en-US" dirty="0"/>
              <a:t>We work through James Ramer who is the coordinator of the Vigo County Veterans Treatment Court.  </a:t>
            </a:r>
          </a:p>
          <a:p>
            <a:pPr marL="285750" indent="-285750">
              <a:buFont typeface="Arial" panose="020B0604020202020204" pitchFamily="34" charset="0"/>
              <a:buChar char="•"/>
            </a:pPr>
            <a:r>
              <a:rPr lang="en-US" dirty="0"/>
              <a:t>Contact me for more information. Pamphlet on the information table. </a:t>
            </a:r>
          </a:p>
          <a:p>
            <a:r>
              <a:rPr lang="en-US" b="1" dirty="0"/>
              <a:t>As of January 31, 2020 there were eighteen in VTC.</a:t>
            </a:r>
          </a:p>
          <a:p>
            <a:endParaRPr lang="en-US" b="1" dirty="0"/>
          </a:p>
          <a:p>
            <a:r>
              <a:rPr lang="en-US" b="1" u="sng" dirty="0"/>
              <a:t>Veteran Legal Clinic</a:t>
            </a:r>
          </a:p>
          <a:p>
            <a:r>
              <a:rPr lang="en-US" dirty="0"/>
              <a:t>Indiana Legal Services Intake line: 844-243-8570 Call Mon-Fri 10am – 2pm</a:t>
            </a:r>
          </a:p>
          <a:p>
            <a:r>
              <a:rPr lang="en-US" dirty="0">
                <a:hlinkClick r:id="rId3"/>
              </a:rPr>
              <a:t>www.indianalegalservices.org</a:t>
            </a:r>
            <a:r>
              <a:rPr lang="en-US" dirty="0"/>
              <a:t> Click on “apply for help” 	Pamphlet on information table.</a:t>
            </a:r>
          </a:p>
          <a:p>
            <a:r>
              <a:rPr lang="en-US" b="1" u="sng" dirty="0"/>
              <a:t>Neighborhood Christian Legal Counciling </a:t>
            </a:r>
          </a:p>
          <a:p>
            <a:r>
              <a:rPr lang="en-US" dirty="0">
                <a:hlinkClick r:id="rId4"/>
              </a:rPr>
              <a:t>https://www.nclegalclinic.org/</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584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A6E8F7-BA28-477B-A847-D6CF697EFE72}"/>
              </a:ext>
            </a:extLst>
          </p:cNvPr>
          <p:cNvPicPr>
            <a:picLocks noChangeAspect="1"/>
          </p:cNvPicPr>
          <p:nvPr/>
        </p:nvPicPr>
        <p:blipFill>
          <a:blip r:embed="rId2"/>
          <a:stretch>
            <a:fillRect/>
          </a:stretch>
        </p:blipFill>
        <p:spPr>
          <a:xfrm>
            <a:off x="266497" y="1361225"/>
            <a:ext cx="6155352" cy="5496775"/>
          </a:xfrm>
          <a:prstGeom prst="rect">
            <a:avLst/>
          </a:prstGeom>
        </p:spPr>
      </p:pic>
      <p:sp>
        <p:nvSpPr>
          <p:cNvPr id="3" name="TextBox 2">
            <a:extLst>
              <a:ext uri="{FF2B5EF4-FFF2-40B4-BE49-F238E27FC236}">
                <a16:creationId xmlns:a16="http://schemas.microsoft.com/office/drawing/2014/main" id="{62E2B3BB-D6EB-4C30-BFDC-EDC8306365B7}"/>
              </a:ext>
            </a:extLst>
          </p:cNvPr>
          <p:cNvSpPr txBox="1"/>
          <p:nvPr/>
        </p:nvSpPr>
        <p:spPr>
          <a:xfrm>
            <a:off x="1422400" y="0"/>
            <a:ext cx="9347200" cy="769441"/>
          </a:xfrm>
          <a:prstGeom prst="rect">
            <a:avLst/>
          </a:prstGeom>
          <a:noFill/>
        </p:spPr>
        <p:txBody>
          <a:bodyPr wrap="square" rtlCol="0">
            <a:spAutoFit/>
          </a:bodyPr>
          <a:lstStyle/>
          <a:p>
            <a:pPr algn="ctr"/>
            <a:r>
              <a:rPr lang="en-US" sz="4400" u="sng" dirty="0"/>
              <a:t>Local Miscellaneous Benefits</a:t>
            </a:r>
          </a:p>
        </p:txBody>
      </p:sp>
      <p:sp>
        <p:nvSpPr>
          <p:cNvPr id="4" name="Rectangle 3">
            <a:extLst>
              <a:ext uri="{FF2B5EF4-FFF2-40B4-BE49-F238E27FC236}">
                <a16:creationId xmlns:a16="http://schemas.microsoft.com/office/drawing/2014/main" id="{FCC880B9-4C03-48EA-8F9E-EF6D32F717E9}"/>
              </a:ext>
            </a:extLst>
          </p:cNvPr>
          <p:cNvSpPr/>
          <p:nvPr/>
        </p:nvSpPr>
        <p:spPr>
          <a:xfrm>
            <a:off x="6391117" y="2251343"/>
            <a:ext cx="5800883" cy="4678204"/>
          </a:xfrm>
          <a:prstGeom prst="rect">
            <a:avLst/>
          </a:prstGeom>
        </p:spPr>
        <p:txBody>
          <a:bodyPr wrap="none">
            <a:spAutoFit/>
          </a:bodyPr>
          <a:lstStyle/>
          <a:p>
            <a:r>
              <a:rPr lang="en-US" sz="2800" dirty="0"/>
              <a:t>CapTel Phone</a:t>
            </a:r>
            <a:r>
              <a:rPr lang="en-US" dirty="0"/>
              <a:t> is for hearing impaired people.</a:t>
            </a:r>
          </a:p>
          <a:p>
            <a:r>
              <a:rPr lang="en-US" i="1" dirty="0"/>
              <a:t>Brochure on the table</a:t>
            </a:r>
            <a:r>
              <a:rPr lang="en-US" dirty="0"/>
              <a:t>. Call Stephanie for details about land </a:t>
            </a:r>
          </a:p>
          <a:p>
            <a:r>
              <a:rPr lang="en-US" dirty="0"/>
              <a:t>line and internet requirements.</a:t>
            </a:r>
          </a:p>
          <a:p>
            <a:endParaRPr lang="en-US" dirty="0"/>
          </a:p>
          <a:p>
            <a:r>
              <a:rPr lang="en-US" dirty="0"/>
              <a:t>For anyone. </a:t>
            </a:r>
            <a:r>
              <a:rPr lang="en-US" b="1" dirty="0"/>
              <a:t>Not just for Veterans</a:t>
            </a:r>
            <a:r>
              <a:rPr lang="en-US" dirty="0"/>
              <a:t>.</a:t>
            </a:r>
          </a:p>
          <a:p>
            <a:r>
              <a:rPr lang="en-US" dirty="0"/>
              <a:t>I can approve a Veteran.</a:t>
            </a:r>
          </a:p>
          <a:p>
            <a:endParaRPr lang="en-US" dirty="0"/>
          </a:p>
          <a:p>
            <a:r>
              <a:rPr lang="en-US" dirty="0"/>
              <a:t>For a non-veteran a doctor, nurse practitioner or audiologist</a:t>
            </a:r>
          </a:p>
          <a:p>
            <a:r>
              <a:rPr lang="en-US" dirty="0"/>
              <a:t>can approve. </a:t>
            </a:r>
          </a:p>
          <a:p>
            <a:endParaRPr lang="en-US" dirty="0"/>
          </a:p>
          <a:p>
            <a:r>
              <a:rPr lang="en-US" dirty="0"/>
              <a:t>For more information contact:</a:t>
            </a:r>
          </a:p>
          <a:p>
            <a:r>
              <a:rPr lang="en-US" dirty="0"/>
              <a:t>Stephanie </a:t>
            </a:r>
            <a:r>
              <a:rPr lang="en-US" dirty="0" err="1"/>
              <a:t>Morrisett</a:t>
            </a:r>
            <a:endParaRPr lang="en-US" dirty="0"/>
          </a:p>
          <a:p>
            <a:r>
              <a:rPr lang="en-US" dirty="0"/>
              <a:t>Local Outreach Educator</a:t>
            </a:r>
          </a:p>
          <a:p>
            <a:r>
              <a:rPr lang="en-US" dirty="0"/>
              <a:t>219-644-5056</a:t>
            </a:r>
          </a:p>
          <a:p>
            <a:r>
              <a:rPr lang="en-US" dirty="0">
                <a:hlinkClick r:id="rId3"/>
              </a:rPr>
              <a:t>sm@oeius.org</a:t>
            </a:r>
            <a:endParaRPr lang="en-US" dirty="0"/>
          </a:p>
          <a:p>
            <a:endParaRPr lang="en-US" dirty="0"/>
          </a:p>
        </p:txBody>
      </p:sp>
    </p:spTree>
    <p:extLst>
      <p:ext uri="{BB962C8B-B14F-4D97-AF65-F5344CB8AC3E}">
        <p14:creationId xmlns:p14="http://schemas.microsoft.com/office/powerpoint/2010/main" val="350149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E42E-EF90-410E-B962-F0F0AC2EBF50}"/>
              </a:ext>
            </a:extLst>
          </p:cNvPr>
          <p:cNvSpPr>
            <a:spLocks noGrp="1"/>
          </p:cNvSpPr>
          <p:nvPr>
            <p:ph type="ctrTitle"/>
          </p:nvPr>
        </p:nvSpPr>
        <p:spPr>
          <a:xfrm>
            <a:off x="517584" y="4293462"/>
            <a:ext cx="12036725" cy="2387600"/>
          </a:xfrm>
        </p:spPr>
        <p:txBody>
          <a:bodyPr>
            <a:normAutofit fontScale="90000"/>
          </a:bodyPr>
          <a:lstStyle/>
          <a:p>
            <a:pPr algn="l"/>
            <a:br>
              <a:rPr lang="en-US" sz="7300" b="1" i="1" dirty="0">
                <a:latin typeface="Script MT Bold" panose="03040602040607080904" pitchFamily="66" charset="0"/>
              </a:rPr>
            </a:br>
            <a:r>
              <a:rPr lang="en-US" b="1" i="1" dirty="0">
                <a:latin typeface="Script MT Bold" panose="03040602040607080904" pitchFamily="66" charset="0"/>
              </a:rPr>
              <a:t>Thanks to the First Baptist Church of Shelburn for letting us use this facility.</a:t>
            </a:r>
            <a:br>
              <a:rPr lang="en-US" b="1" i="1" dirty="0">
                <a:latin typeface="Script MT Bold" panose="03040602040607080904" pitchFamily="66" charset="0"/>
              </a:rPr>
            </a:br>
            <a:br>
              <a:rPr lang="en-US" b="1" i="1" dirty="0">
                <a:latin typeface="Script MT Bold" panose="03040602040607080904" pitchFamily="66" charset="0"/>
              </a:rPr>
            </a:br>
            <a:r>
              <a:rPr lang="en-US" b="1" i="1" dirty="0">
                <a:latin typeface="Script MT Bold" panose="03040602040607080904" pitchFamily="66" charset="0"/>
              </a:rPr>
              <a:t>Sunday Service 10:00am </a:t>
            </a:r>
            <a:br>
              <a:rPr lang="en-US" b="1" i="1" dirty="0">
                <a:latin typeface="Script MT Bold" panose="03040602040607080904" pitchFamily="66" charset="0"/>
              </a:rPr>
            </a:br>
            <a:r>
              <a:rPr lang="en-US" b="1" i="1" dirty="0">
                <a:latin typeface="Script MT Bold" panose="03040602040607080904" pitchFamily="66" charset="0"/>
              </a:rPr>
              <a:t>FREE - Tuesday Night Dinner at 5:30</a:t>
            </a:r>
            <a:br>
              <a:rPr lang="en-US" b="1" i="1" dirty="0">
                <a:latin typeface="Script MT Bold" panose="03040602040607080904" pitchFamily="66" charset="0"/>
              </a:rPr>
            </a:br>
            <a:endParaRPr lang="en-US" b="1" i="1" dirty="0">
              <a:latin typeface="Script MT Bold" panose="03040602040607080904" pitchFamily="66" charset="0"/>
            </a:endParaRPr>
          </a:p>
        </p:txBody>
      </p:sp>
      <p:sp>
        <p:nvSpPr>
          <p:cNvPr id="6" name="Title 1">
            <a:extLst>
              <a:ext uri="{FF2B5EF4-FFF2-40B4-BE49-F238E27FC236}">
                <a16:creationId xmlns:a16="http://schemas.microsoft.com/office/drawing/2014/main" id="{929DD1D0-2B55-4759-8682-E3689A425523}"/>
              </a:ext>
            </a:extLst>
          </p:cNvPr>
          <p:cNvSpPr txBox="1">
            <a:spLocks/>
          </p:cNvSpPr>
          <p:nvPr/>
        </p:nvSpPr>
        <p:spPr>
          <a:xfrm>
            <a:off x="103517" y="176938"/>
            <a:ext cx="12088483" cy="15483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i="1" dirty="0"/>
              <a:t>Welcome to the</a:t>
            </a:r>
            <a:br>
              <a:rPr lang="en-US" sz="4800" b="1" i="1" dirty="0"/>
            </a:br>
            <a:r>
              <a:rPr lang="en-US" sz="4800" b="1" i="1" dirty="0"/>
              <a:t>“VA Benefits Seminar for Veterans &amp; Family”</a:t>
            </a:r>
          </a:p>
        </p:txBody>
      </p:sp>
      <p:pic>
        <p:nvPicPr>
          <p:cNvPr id="3" name="Picture 2">
            <a:extLst>
              <a:ext uri="{FF2B5EF4-FFF2-40B4-BE49-F238E27FC236}">
                <a16:creationId xmlns:a16="http://schemas.microsoft.com/office/drawing/2014/main" id="{73AC0573-97A1-40CB-9CE8-DF8E00C37F64}"/>
              </a:ext>
            </a:extLst>
          </p:cNvPr>
          <p:cNvPicPr>
            <a:picLocks noChangeAspect="1"/>
          </p:cNvPicPr>
          <p:nvPr/>
        </p:nvPicPr>
        <p:blipFill>
          <a:blip r:embed="rId2"/>
          <a:stretch>
            <a:fillRect/>
          </a:stretch>
        </p:blipFill>
        <p:spPr>
          <a:xfrm>
            <a:off x="3838575" y="3674337"/>
            <a:ext cx="4514850" cy="619125"/>
          </a:xfrm>
          <a:prstGeom prst="rect">
            <a:avLst/>
          </a:prstGeom>
        </p:spPr>
      </p:pic>
    </p:spTree>
    <p:extLst>
      <p:ext uri="{BB962C8B-B14F-4D97-AF65-F5344CB8AC3E}">
        <p14:creationId xmlns:p14="http://schemas.microsoft.com/office/powerpoint/2010/main" val="361463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Benefits State</a:t>
            </a:r>
          </a:p>
        </p:txBody>
      </p:sp>
      <p:sp>
        <p:nvSpPr>
          <p:cNvPr id="4" name="TextBox 3">
            <a:extLst>
              <a:ext uri="{FF2B5EF4-FFF2-40B4-BE49-F238E27FC236}">
                <a16:creationId xmlns:a16="http://schemas.microsoft.com/office/drawing/2014/main" id="{ECB28A08-A954-4A00-A189-8EA05BC5D4E2}"/>
              </a:ext>
            </a:extLst>
          </p:cNvPr>
          <p:cNvSpPr txBox="1"/>
          <p:nvPr/>
        </p:nvSpPr>
        <p:spPr>
          <a:xfrm>
            <a:off x="392523" y="907463"/>
            <a:ext cx="11406952" cy="3970318"/>
          </a:xfrm>
          <a:prstGeom prst="rect">
            <a:avLst/>
          </a:prstGeom>
          <a:noFill/>
        </p:spPr>
        <p:txBody>
          <a:bodyPr wrap="square" rtlCol="0">
            <a:spAutoFit/>
          </a:bodyPr>
          <a:lstStyle/>
          <a:p>
            <a:r>
              <a:rPr lang="en-US" b="1" u="sng" dirty="0"/>
              <a:t>(Indiana Department of VA) Benefit Portal on the IDVA website</a:t>
            </a:r>
            <a:endParaRPr lang="en-US" dirty="0"/>
          </a:p>
          <a:p>
            <a:r>
              <a:rPr lang="en-US" dirty="0"/>
              <a:t>Take a </a:t>
            </a:r>
            <a:r>
              <a:rPr lang="en-US" b="1" dirty="0"/>
              <a:t>survey</a:t>
            </a:r>
            <a:r>
              <a:rPr lang="en-US" dirty="0"/>
              <a:t> to see what benefits you qualify for. First you are asked if you are a veteran or you are family of vet. </a:t>
            </a:r>
            <a:r>
              <a:rPr lang="en-US" b="1" u="sng" dirty="0">
                <a:hlinkClick r:id="rId2"/>
              </a:rPr>
              <a:t>https://www.in.gov/dva/3844.htm</a:t>
            </a:r>
            <a:endParaRPr lang="en-US" dirty="0"/>
          </a:p>
          <a:p>
            <a:endParaRPr lang="en-US" dirty="0"/>
          </a:p>
          <a:p>
            <a:endParaRPr lang="en-US" dirty="0"/>
          </a:p>
          <a:p>
            <a:r>
              <a:rPr lang="en-US" b="1" u="sng" dirty="0"/>
              <a:t>Next Level Veterans</a:t>
            </a:r>
          </a:p>
          <a:p>
            <a:r>
              <a:rPr lang="en-US" dirty="0"/>
              <a:t>Veterans can connect to career training relocation assistance and a home buyer program through Indiana’s Next Level Veterans initiative. Also jobs, job training and benefits </a:t>
            </a:r>
            <a:r>
              <a:rPr lang="en-US" dirty="0">
                <a:hlinkClick r:id="rId3"/>
              </a:rPr>
              <a:t>www.in.gov/veterans/</a:t>
            </a:r>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2A27E549-0BFC-44CA-8073-4FB465A0DD31}"/>
              </a:ext>
            </a:extLst>
          </p:cNvPr>
          <p:cNvPicPr>
            <a:picLocks noChangeAspect="1"/>
          </p:cNvPicPr>
          <p:nvPr/>
        </p:nvPicPr>
        <p:blipFill>
          <a:blip r:embed="rId4"/>
          <a:stretch>
            <a:fillRect/>
          </a:stretch>
        </p:blipFill>
        <p:spPr>
          <a:xfrm>
            <a:off x="4437343" y="3329629"/>
            <a:ext cx="3317307" cy="678981"/>
          </a:xfrm>
          <a:prstGeom prst="rect">
            <a:avLst/>
          </a:prstGeom>
        </p:spPr>
      </p:pic>
      <p:pic>
        <p:nvPicPr>
          <p:cNvPr id="5" name="Picture 4">
            <a:extLst>
              <a:ext uri="{FF2B5EF4-FFF2-40B4-BE49-F238E27FC236}">
                <a16:creationId xmlns:a16="http://schemas.microsoft.com/office/drawing/2014/main" id="{99A81363-42E5-4980-B530-2AB0A8C6F62A}"/>
              </a:ext>
            </a:extLst>
          </p:cNvPr>
          <p:cNvPicPr>
            <a:picLocks noChangeAspect="1"/>
          </p:cNvPicPr>
          <p:nvPr/>
        </p:nvPicPr>
        <p:blipFill>
          <a:blip r:embed="rId5"/>
          <a:stretch>
            <a:fillRect/>
          </a:stretch>
        </p:blipFill>
        <p:spPr>
          <a:xfrm>
            <a:off x="2020013" y="4016747"/>
            <a:ext cx="8151963" cy="931040"/>
          </a:xfrm>
          <a:prstGeom prst="rect">
            <a:avLst/>
          </a:prstGeom>
        </p:spPr>
      </p:pic>
      <p:pic>
        <p:nvPicPr>
          <p:cNvPr id="6" name="Picture 5">
            <a:extLst>
              <a:ext uri="{FF2B5EF4-FFF2-40B4-BE49-F238E27FC236}">
                <a16:creationId xmlns:a16="http://schemas.microsoft.com/office/drawing/2014/main" id="{E6ACD16A-0CB2-4333-9A74-EFCC8F9095DB}"/>
              </a:ext>
            </a:extLst>
          </p:cNvPr>
          <p:cNvPicPr>
            <a:picLocks noChangeAspect="1"/>
          </p:cNvPicPr>
          <p:nvPr/>
        </p:nvPicPr>
        <p:blipFill>
          <a:blip r:embed="rId6"/>
          <a:stretch>
            <a:fillRect/>
          </a:stretch>
        </p:blipFill>
        <p:spPr>
          <a:xfrm>
            <a:off x="4962520" y="1612151"/>
            <a:ext cx="2266950" cy="752475"/>
          </a:xfrm>
          <a:prstGeom prst="rect">
            <a:avLst/>
          </a:prstGeom>
        </p:spPr>
      </p:pic>
      <p:pic>
        <p:nvPicPr>
          <p:cNvPr id="7" name="Picture 6">
            <a:extLst>
              <a:ext uri="{FF2B5EF4-FFF2-40B4-BE49-F238E27FC236}">
                <a16:creationId xmlns:a16="http://schemas.microsoft.com/office/drawing/2014/main" id="{B27EE60F-E7C1-4E8F-BDC6-95A21366C54E}"/>
              </a:ext>
            </a:extLst>
          </p:cNvPr>
          <p:cNvPicPr>
            <a:picLocks noChangeAspect="1"/>
          </p:cNvPicPr>
          <p:nvPr/>
        </p:nvPicPr>
        <p:blipFill>
          <a:blip r:embed="rId7"/>
          <a:stretch>
            <a:fillRect/>
          </a:stretch>
        </p:blipFill>
        <p:spPr>
          <a:xfrm>
            <a:off x="3854299" y="5690169"/>
            <a:ext cx="4483399" cy="1074069"/>
          </a:xfrm>
          <a:prstGeom prst="rect">
            <a:avLst/>
          </a:prstGeom>
        </p:spPr>
      </p:pic>
      <p:sp>
        <p:nvSpPr>
          <p:cNvPr id="8" name="Rectangle 7">
            <a:extLst>
              <a:ext uri="{FF2B5EF4-FFF2-40B4-BE49-F238E27FC236}">
                <a16:creationId xmlns:a16="http://schemas.microsoft.com/office/drawing/2014/main" id="{14EA1631-8C70-4639-BD2A-67A51BD31EC4}"/>
              </a:ext>
            </a:extLst>
          </p:cNvPr>
          <p:cNvSpPr/>
          <p:nvPr/>
        </p:nvSpPr>
        <p:spPr>
          <a:xfrm>
            <a:off x="1934730" y="5323854"/>
            <a:ext cx="8345041" cy="646331"/>
          </a:xfrm>
          <a:prstGeom prst="rect">
            <a:avLst/>
          </a:prstGeom>
        </p:spPr>
        <p:txBody>
          <a:bodyPr wrap="none">
            <a:spAutoFit/>
          </a:bodyPr>
          <a:lstStyle/>
          <a:p>
            <a:r>
              <a:rPr lang="en-US" dirty="0">
                <a:solidFill>
                  <a:srgbClr val="000000"/>
                </a:solidFill>
                <a:latin typeface="Times New Roman" panose="02020603050405020304" pitchFamily="18" charset="0"/>
                <a:ea typeface="Calibri" panose="020F0502020204030204" pitchFamily="34" charset="0"/>
              </a:rPr>
              <a:t>Plug in your child’s needs to find child care at - </a:t>
            </a:r>
            <a:r>
              <a:rPr lang="en-US" dirty="0">
                <a:solidFill>
                  <a:srgbClr val="000000"/>
                </a:solidFill>
                <a:latin typeface="Times New Roman" panose="02020603050405020304" pitchFamily="18" charset="0"/>
                <a:ea typeface="Calibri" panose="020F0502020204030204" pitchFamily="34" charset="0"/>
                <a:hlinkClick r:id="rId8"/>
              </a:rPr>
              <a:t>https://www.in.gov/fssa/childcarefinder/</a:t>
            </a:r>
            <a:endParaRPr lang="en-US" dirty="0">
              <a:solidFill>
                <a:srgbClr val="000000"/>
              </a:solidFill>
              <a:latin typeface="Times New Roman" panose="02020603050405020304" pitchFamily="18" charset="0"/>
              <a:ea typeface="Calibri" panose="020F0502020204030204" pitchFamily="34" charset="0"/>
            </a:endParaRPr>
          </a:p>
          <a:p>
            <a:endParaRPr lang="en-US"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6882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BFC6E-CE78-4887-B842-3D7E57598D0D}"/>
              </a:ext>
            </a:extLst>
          </p:cNvPr>
          <p:cNvPicPr>
            <a:picLocks noChangeAspect="1"/>
          </p:cNvPicPr>
          <p:nvPr/>
        </p:nvPicPr>
        <p:blipFill>
          <a:blip r:embed="rId2"/>
          <a:stretch>
            <a:fillRect/>
          </a:stretch>
        </p:blipFill>
        <p:spPr>
          <a:xfrm>
            <a:off x="4668732" y="1745481"/>
            <a:ext cx="2854535" cy="2828055"/>
          </a:xfrm>
          <a:prstGeom prst="rect">
            <a:avLst/>
          </a:prstGeom>
        </p:spPr>
      </p:pic>
      <p:sp>
        <p:nvSpPr>
          <p:cNvPr id="3" name="TextBox 2">
            <a:extLst>
              <a:ext uri="{FF2B5EF4-FFF2-40B4-BE49-F238E27FC236}">
                <a16:creationId xmlns:a16="http://schemas.microsoft.com/office/drawing/2014/main" id="{23825D6D-F73D-46CE-A907-96D461FA7B02}"/>
              </a:ext>
            </a:extLst>
          </p:cNvPr>
          <p:cNvSpPr txBox="1"/>
          <p:nvPr/>
        </p:nvSpPr>
        <p:spPr>
          <a:xfrm>
            <a:off x="1422400" y="0"/>
            <a:ext cx="9347200" cy="769441"/>
          </a:xfrm>
          <a:prstGeom prst="rect">
            <a:avLst/>
          </a:prstGeom>
          <a:noFill/>
        </p:spPr>
        <p:txBody>
          <a:bodyPr wrap="square" rtlCol="0">
            <a:spAutoFit/>
          </a:bodyPr>
          <a:lstStyle/>
          <a:p>
            <a:pPr algn="ctr"/>
            <a:r>
              <a:rPr lang="en-US" sz="4400" u="sng" dirty="0"/>
              <a:t>Local Miscellaneous Benefits</a:t>
            </a:r>
          </a:p>
        </p:txBody>
      </p:sp>
      <p:pic>
        <p:nvPicPr>
          <p:cNvPr id="4" name="Picture 3">
            <a:extLst>
              <a:ext uri="{FF2B5EF4-FFF2-40B4-BE49-F238E27FC236}">
                <a16:creationId xmlns:a16="http://schemas.microsoft.com/office/drawing/2014/main" id="{7F6894C6-99D0-43A5-9DBC-6C38742E8985}"/>
              </a:ext>
            </a:extLst>
          </p:cNvPr>
          <p:cNvPicPr>
            <a:picLocks noChangeAspect="1"/>
          </p:cNvPicPr>
          <p:nvPr/>
        </p:nvPicPr>
        <p:blipFill>
          <a:blip r:embed="rId3"/>
          <a:stretch>
            <a:fillRect/>
          </a:stretch>
        </p:blipFill>
        <p:spPr>
          <a:xfrm>
            <a:off x="691827" y="706195"/>
            <a:ext cx="3781425" cy="5086350"/>
          </a:xfrm>
          <a:prstGeom prst="rect">
            <a:avLst/>
          </a:prstGeom>
        </p:spPr>
      </p:pic>
      <p:sp>
        <p:nvSpPr>
          <p:cNvPr id="5" name="TextBox 4">
            <a:extLst>
              <a:ext uri="{FF2B5EF4-FFF2-40B4-BE49-F238E27FC236}">
                <a16:creationId xmlns:a16="http://schemas.microsoft.com/office/drawing/2014/main" id="{1A4ABF49-AC0A-40B3-9289-9EC705C111A9}"/>
              </a:ext>
            </a:extLst>
          </p:cNvPr>
          <p:cNvSpPr txBox="1"/>
          <p:nvPr/>
        </p:nvSpPr>
        <p:spPr>
          <a:xfrm>
            <a:off x="2223242" y="5729299"/>
            <a:ext cx="7369133" cy="2031325"/>
          </a:xfrm>
          <a:prstGeom prst="rect">
            <a:avLst/>
          </a:prstGeom>
          <a:noFill/>
        </p:spPr>
        <p:txBody>
          <a:bodyPr wrap="none" rtlCol="0">
            <a:spAutoFit/>
          </a:bodyPr>
          <a:lstStyle/>
          <a:p>
            <a:r>
              <a:rPr lang="en-US" dirty="0"/>
              <a:t>Call your Primary care doctor’s office at the VA and request it through them. </a:t>
            </a:r>
          </a:p>
          <a:p>
            <a:r>
              <a:rPr lang="en-US" dirty="0"/>
              <a:t>If eligible the Prosthetics department at the VA orders from us.</a:t>
            </a:r>
          </a:p>
          <a:p>
            <a:r>
              <a:rPr lang="en-US" dirty="0"/>
              <a:t>A pamphlet is on the table.</a:t>
            </a:r>
          </a:p>
          <a:p>
            <a:r>
              <a:rPr lang="en-US" dirty="0"/>
              <a:t>For more information: 866-541-VETS (8387) Logicmark.com</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9050DFC1-D568-4120-B439-9446C975416B}"/>
              </a:ext>
            </a:extLst>
          </p:cNvPr>
          <p:cNvPicPr>
            <a:picLocks noChangeAspect="1"/>
          </p:cNvPicPr>
          <p:nvPr/>
        </p:nvPicPr>
        <p:blipFill>
          <a:blip r:embed="rId4"/>
          <a:stretch>
            <a:fillRect/>
          </a:stretch>
        </p:blipFill>
        <p:spPr>
          <a:xfrm>
            <a:off x="7718747" y="1152304"/>
            <a:ext cx="4244652" cy="4194132"/>
          </a:xfrm>
          <a:prstGeom prst="rect">
            <a:avLst/>
          </a:prstGeom>
        </p:spPr>
      </p:pic>
    </p:spTree>
    <p:extLst>
      <p:ext uri="{BB962C8B-B14F-4D97-AF65-F5344CB8AC3E}">
        <p14:creationId xmlns:p14="http://schemas.microsoft.com/office/powerpoint/2010/main" val="1458201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32F1DB-4AA7-4DEB-925B-2408CA115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902" y="2197622"/>
            <a:ext cx="6776239" cy="4374051"/>
          </a:xfrm>
          <a:prstGeom prst="rect">
            <a:avLst/>
          </a:prstGeom>
        </p:spPr>
      </p:pic>
      <p:pic>
        <p:nvPicPr>
          <p:cNvPr id="5" name="Picture 4">
            <a:extLst>
              <a:ext uri="{FF2B5EF4-FFF2-40B4-BE49-F238E27FC236}">
                <a16:creationId xmlns:a16="http://schemas.microsoft.com/office/drawing/2014/main" id="{D444A360-DF16-453B-955E-CE3221A4E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5" y="2606832"/>
            <a:ext cx="4306970" cy="3555632"/>
          </a:xfrm>
          <a:prstGeom prst="rect">
            <a:avLst/>
          </a:prstGeom>
        </p:spPr>
      </p:pic>
      <p:sp>
        <p:nvSpPr>
          <p:cNvPr id="3" name="Subtitle 2">
            <a:extLst>
              <a:ext uri="{FF2B5EF4-FFF2-40B4-BE49-F238E27FC236}">
                <a16:creationId xmlns:a16="http://schemas.microsoft.com/office/drawing/2014/main" id="{94DEF994-FF20-4835-8C62-B6E678FE384B}"/>
              </a:ext>
            </a:extLst>
          </p:cNvPr>
          <p:cNvSpPr>
            <a:spLocks noGrp="1"/>
          </p:cNvSpPr>
          <p:nvPr>
            <p:ph type="subTitle" idx="1"/>
          </p:nvPr>
        </p:nvSpPr>
        <p:spPr>
          <a:xfrm>
            <a:off x="503332" y="144118"/>
            <a:ext cx="11185336" cy="4374051"/>
          </a:xfrm>
        </p:spPr>
        <p:txBody>
          <a:bodyPr>
            <a:normAutofit/>
          </a:bodyPr>
          <a:lstStyle/>
          <a:p>
            <a:r>
              <a:rPr lang="en-US" sz="4400" u="sng" dirty="0"/>
              <a:t>Miscellaneous Benefits State &amp; Federal</a:t>
            </a:r>
          </a:p>
          <a:p>
            <a:r>
              <a:rPr lang="en-US" sz="3200" dirty="0"/>
              <a:t>in.gov/dva </a:t>
            </a:r>
            <a:r>
              <a:rPr lang="en-US" sz="3200" u="sng" dirty="0"/>
              <a:t>scroll   to Resource</a:t>
            </a:r>
            <a:r>
              <a:rPr lang="en-US" sz="3200" dirty="0"/>
              <a:t>                   va.gov </a:t>
            </a:r>
            <a:r>
              <a:rPr lang="en-US" sz="3200" u="sng" dirty="0"/>
              <a:t>Navigation Page</a:t>
            </a:r>
          </a:p>
        </p:txBody>
      </p:sp>
      <p:sp>
        <p:nvSpPr>
          <p:cNvPr id="2" name="Arrow: Down 1">
            <a:extLst>
              <a:ext uri="{FF2B5EF4-FFF2-40B4-BE49-F238E27FC236}">
                <a16:creationId xmlns:a16="http://schemas.microsoft.com/office/drawing/2014/main" id="{02580B9F-F112-478D-BA13-ADE683F4FD48}"/>
              </a:ext>
            </a:extLst>
          </p:cNvPr>
          <p:cNvSpPr/>
          <p:nvPr/>
        </p:nvSpPr>
        <p:spPr>
          <a:xfrm>
            <a:off x="3588588" y="836763"/>
            <a:ext cx="215661" cy="422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950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DEF994-FF20-4835-8C62-B6E678FE384B}"/>
              </a:ext>
            </a:extLst>
          </p:cNvPr>
          <p:cNvSpPr>
            <a:spLocks noGrp="1"/>
          </p:cNvSpPr>
          <p:nvPr>
            <p:ph type="subTitle" idx="1"/>
          </p:nvPr>
        </p:nvSpPr>
        <p:spPr>
          <a:xfrm>
            <a:off x="503332" y="144118"/>
            <a:ext cx="11185336" cy="4374051"/>
          </a:xfrm>
        </p:spPr>
        <p:txBody>
          <a:bodyPr>
            <a:normAutofit/>
          </a:bodyPr>
          <a:lstStyle/>
          <a:p>
            <a:r>
              <a:rPr lang="en-US" sz="4400" u="sng" dirty="0"/>
              <a:t>Miscellaneous Benefits State</a:t>
            </a:r>
          </a:p>
        </p:txBody>
      </p:sp>
      <p:pic>
        <p:nvPicPr>
          <p:cNvPr id="4" name="Picture 3">
            <a:extLst>
              <a:ext uri="{FF2B5EF4-FFF2-40B4-BE49-F238E27FC236}">
                <a16:creationId xmlns:a16="http://schemas.microsoft.com/office/drawing/2014/main" id="{E1426B3E-8487-4C0D-B49A-DCFA9B96C353}"/>
              </a:ext>
            </a:extLst>
          </p:cNvPr>
          <p:cNvPicPr>
            <a:picLocks noChangeAspect="1"/>
          </p:cNvPicPr>
          <p:nvPr/>
        </p:nvPicPr>
        <p:blipFill>
          <a:blip r:embed="rId2"/>
          <a:stretch>
            <a:fillRect/>
          </a:stretch>
        </p:blipFill>
        <p:spPr>
          <a:xfrm>
            <a:off x="2304691" y="844449"/>
            <a:ext cx="7582618" cy="5869433"/>
          </a:xfrm>
          <a:prstGeom prst="rect">
            <a:avLst/>
          </a:prstGeom>
        </p:spPr>
      </p:pic>
      <p:sp>
        <p:nvSpPr>
          <p:cNvPr id="6" name="TextBox 5">
            <a:extLst>
              <a:ext uri="{FF2B5EF4-FFF2-40B4-BE49-F238E27FC236}">
                <a16:creationId xmlns:a16="http://schemas.microsoft.com/office/drawing/2014/main" id="{43A5A24E-533B-4A71-9917-193CDE3FA802}"/>
              </a:ext>
            </a:extLst>
          </p:cNvPr>
          <p:cNvSpPr txBox="1"/>
          <p:nvPr/>
        </p:nvSpPr>
        <p:spPr>
          <a:xfrm>
            <a:off x="2518912" y="3218447"/>
            <a:ext cx="2337759" cy="3346255"/>
          </a:xfrm>
          <a:prstGeom prst="rect">
            <a:avLst/>
          </a:prstGeom>
          <a:noFill/>
          <a:ln w="28575">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D0F6A6F1-A376-45F3-B34D-B80ACE1C4FFD}"/>
              </a:ext>
            </a:extLst>
          </p:cNvPr>
          <p:cNvSpPr txBox="1"/>
          <p:nvPr/>
        </p:nvSpPr>
        <p:spPr>
          <a:xfrm>
            <a:off x="8005314" y="2268747"/>
            <a:ext cx="1881996" cy="2113471"/>
          </a:xfrm>
          <a:prstGeom prst="rect">
            <a:avLst/>
          </a:prstGeom>
          <a:noFill/>
          <a:ln w="28575">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AFA4CB54-000A-416F-B339-512B77749061}"/>
              </a:ext>
            </a:extLst>
          </p:cNvPr>
          <p:cNvSpPr txBox="1"/>
          <p:nvPr/>
        </p:nvSpPr>
        <p:spPr>
          <a:xfrm>
            <a:off x="8065698" y="5469147"/>
            <a:ext cx="1811485" cy="728764"/>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351130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DEF994-FF20-4835-8C62-B6E678FE384B}"/>
              </a:ext>
            </a:extLst>
          </p:cNvPr>
          <p:cNvSpPr>
            <a:spLocks noGrp="1"/>
          </p:cNvSpPr>
          <p:nvPr>
            <p:ph type="subTitle" idx="1"/>
          </p:nvPr>
        </p:nvSpPr>
        <p:spPr>
          <a:xfrm>
            <a:off x="503332" y="144118"/>
            <a:ext cx="11185336" cy="4374051"/>
          </a:xfrm>
        </p:spPr>
        <p:txBody>
          <a:bodyPr>
            <a:normAutofit/>
          </a:bodyPr>
          <a:lstStyle/>
          <a:p>
            <a:r>
              <a:rPr lang="en-US" sz="4400" u="sng" dirty="0"/>
              <a:t>Miscellaneous Benefits State</a:t>
            </a:r>
          </a:p>
        </p:txBody>
      </p:sp>
      <p:pic>
        <p:nvPicPr>
          <p:cNvPr id="2" name="Picture 1">
            <a:extLst>
              <a:ext uri="{FF2B5EF4-FFF2-40B4-BE49-F238E27FC236}">
                <a16:creationId xmlns:a16="http://schemas.microsoft.com/office/drawing/2014/main" id="{00125725-E6D9-43E1-A4A2-89538A9BA6D3}"/>
              </a:ext>
            </a:extLst>
          </p:cNvPr>
          <p:cNvPicPr>
            <a:picLocks noChangeAspect="1"/>
          </p:cNvPicPr>
          <p:nvPr/>
        </p:nvPicPr>
        <p:blipFill>
          <a:blip r:embed="rId2"/>
          <a:stretch>
            <a:fillRect/>
          </a:stretch>
        </p:blipFill>
        <p:spPr>
          <a:xfrm>
            <a:off x="2287842" y="804500"/>
            <a:ext cx="7616315" cy="5909382"/>
          </a:xfrm>
          <a:prstGeom prst="rect">
            <a:avLst/>
          </a:prstGeom>
        </p:spPr>
      </p:pic>
      <p:sp>
        <p:nvSpPr>
          <p:cNvPr id="6" name="TextBox 5">
            <a:extLst>
              <a:ext uri="{FF2B5EF4-FFF2-40B4-BE49-F238E27FC236}">
                <a16:creationId xmlns:a16="http://schemas.microsoft.com/office/drawing/2014/main" id="{D082AB15-165A-4551-8005-0106954C6E47}"/>
              </a:ext>
            </a:extLst>
          </p:cNvPr>
          <p:cNvSpPr txBox="1"/>
          <p:nvPr/>
        </p:nvSpPr>
        <p:spPr>
          <a:xfrm>
            <a:off x="2287842" y="1211661"/>
            <a:ext cx="2439433" cy="4374051"/>
          </a:xfrm>
          <a:prstGeom prst="rect">
            <a:avLst/>
          </a:prstGeom>
          <a:noFill/>
          <a:ln w="28575">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8FCB181-1D8F-497B-A952-7764446244B9}"/>
              </a:ext>
            </a:extLst>
          </p:cNvPr>
          <p:cNvSpPr txBox="1"/>
          <p:nvPr/>
        </p:nvSpPr>
        <p:spPr>
          <a:xfrm>
            <a:off x="5188384" y="927818"/>
            <a:ext cx="2113472" cy="251444"/>
          </a:xfrm>
          <a:prstGeom prst="rect">
            <a:avLst/>
          </a:prstGeom>
          <a:noFill/>
          <a:ln w="28575">
            <a:solidFill>
              <a:srgbClr val="0070C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DE89EF3F-FB88-4E90-9596-7AD0A0F6BB8B}"/>
              </a:ext>
            </a:extLst>
          </p:cNvPr>
          <p:cNvSpPr txBox="1"/>
          <p:nvPr/>
        </p:nvSpPr>
        <p:spPr>
          <a:xfrm>
            <a:off x="7790684" y="978298"/>
            <a:ext cx="1815234" cy="332917"/>
          </a:xfrm>
          <a:prstGeom prst="rect">
            <a:avLst/>
          </a:prstGeom>
          <a:noFill/>
          <a:ln w="28575">
            <a:solidFill>
              <a:srgbClr val="0070C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D3C9B605-D717-4AD9-A9C5-333A9B86318C}"/>
              </a:ext>
            </a:extLst>
          </p:cNvPr>
          <p:cNvSpPr txBox="1"/>
          <p:nvPr/>
        </p:nvSpPr>
        <p:spPr>
          <a:xfrm>
            <a:off x="2586083" y="943784"/>
            <a:ext cx="2113472" cy="251444"/>
          </a:xfrm>
          <a:prstGeom prst="rect">
            <a:avLst/>
          </a:prstGeom>
          <a:noFill/>
          <a:ln w="28575">
            <a:solidFill>
              <a:srgbClr val="0070C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B046757A-685A-4AAB-9DF1-58E8229C34AB}"/>
              </a:ext>
            </a:extLst>
          </p:cNvPr>
          <p:cNvSpPr txBox="1"/>
          <p:nvPr/>
        </p:nvSpPr>
        <p:spPr>
          <a:xfrm>
            <a:off x="4880823" y="1211660"/>
            <a:ext cx="2515633" cy="5171887"/>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09018B85-EBE2-42B9-9205-B39EE1135A04}"/>
              </a:ext>
            </a:extLst>
          </p:cNvPr>
          <p:cNvSpPr txBox="1"/>
          <p:nvPr/>
        </p:nvSpPr>
        <p:spPr>
          <a:xfrm>
            <a:off x="7540924" y="1380226"/>
            <a:ext cx="2515633" cy="5080959"/>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70896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Benefits Federal</a:t>
            </a:r>
          </a:p>
        </p:txBody>
      </p:sp>
      <p:sp>
        <p:nvSpPr>
          <p:cNvPr id="4" name="TextBox 3">
            <a:extLst>
              <a:ext uri="{FF2B5EF4-FFF2-40B4-BE49-F238E27FC236}">
                <a16:creationId xmlns:a16="http://schemas.microsoft.com/office/drawing/2014/main" id="{ECB28A08-A954-4A00-A189-8EA05BC5D4E2}"/>
              </a:ext>
            </a:extLst>
          </p:cNvPr>
          <p:cNvSpPr txBox="1"/>
          <p:nvPr/>
        </p:nvSpPr>
        <p:spPr>
          <a:xfrm>
            <a:off x="392523" y="948690"/>
            <a:ext cx="11406952" cy="6463308"/>
          </a:xfrm>
          <a:prstGeom prst="rect">
            <a:avLst/>
          </a:prstGeom>
          <a:noFill/>
        </p:spPr>
        <p:txBody>
          <a:bodyPr wrap="square" rtlCol="0">
            <a:spAutoFit/>
          </a:bodyPr>
          <a:lstStyle/>
          <a:p>
            <a:endParaRPr lang="en-US" dirty="0"/>
          </a:p>
          <a:p>
            <a:r>
              <a:rPr lang="en-US" b="1" dirty="0"/>
              <a:t>Shop online at the Exchanges </a:t>
            </a:r>
          </a:p>
          <a:p>
            <a:r>
              <a:rPr lang="en-US" dirty="0"/>
              <a:t>Honorably discharged veterans. </a:t>
            </a:r>
          </a:p>
          <a:p>
            <a:r>
              <a:rPr lang="en-US" dirty="0"/>
              <a:t>Get verified - follow this link. </a:t>
            </a:r>
            <a:r>
              <a:rPr lang="en-US" dirty="0">
                <a:hlinkClick r:id="rId2"/>
              </a:rPr>
              <a:t>https://www.shopmyexchange.com/veterans</a:t>
            </a:r>
            <a:endParaRPr lang="en-US" dirty="0"/>
          </a:p>
          <a:p>
            <a:endParaRPr lang="en-US" dirty="0"/>
          </a:p>
          <a:p>
            <a:r>
              <a:rPr lang="en-US" b="1" dirty="0"/>
              <a:t>On Base Commissary and Exchange shopping and Recreational facilities. Started in January 2020.</a:t>
            </a:r>
          </a:p>
          <a:p>
            <a:r>
              <a:rPr lang="en-US" b="1" dirty="0"/>
              <a:t>Eligibility:</a:t>
            </a:r>
            <a:r>
              <a:rPr lang="en-US" dirty="0"/>
              <a:t> </a:t>
            </a:r>
          </a:p>
          <a:p>
            <a:pPr marL="285750" indent="-285750">
              <a:buFont typeface="Arial" panose="020B0604020202020204" pitchFamily="34" charset="0"/>
              <a:buChar char="•"/>
            </a:pPr>
            <a:r>
              <a:rPr lang="en-US" dirty="0"/>
              <a:t>Veterans with 0-90% service-connected disability ratings, Purple Heart recipients, former prisoners of war,</a:t>
            </a:r>
          </a:p>
          <a:p>
            <a:pPr lvl="1"/>
            <a:r>
              <a:rPr lang="en-US" dirty="0"/>
              <a:t>and Medal of Honor recipients.</a:t>
            </a:r>
          </a:p>
          <a:p>
            <a:pPr marL="285750" indent="-285750">
              <a:buFont typeface="Arial" panose="020B0604020202020204" pitchFamily="34" charset="0"/>
              <a:buChar char="•"/>
            </a:pPr>
            <a:r>
              <a:rPr lang="en-US" dirty="0"/>
              <a:t>Un-remarried surviving spouse of a Veteran who died on active duty or died from service connected issues. Dependents are also eligible. </a:t>
            </a:r>
          </a:p>
          <a:p>
            <a:pPr marL="285750" indent="-285750">
              <a:buFont typeface="Arial" panose="020B0604020202020204" pitchFamily="34" charset="0"/>
              <a:buChar char="•"/>
            </a:pPr>
            <a:r>
              <a:rPr lang="en-US" dirty="0"/>
              <a:t>Must posses and show </a:t>
            </a:r>
            <a:r>
              <a:rPr lang="en-US" b="1" dirty="0"/>
              <a:t>Veteran Health Care ID card </a:t>
            </a:r>
            <a:r>
              <a:rPr lang="en-US" dirty="0"/>
              <a:t>to get onto a base. </a:t>
            </a:r>
          </a:p>
          <a:p>
            <a:pPr lvl="1"/>
            <a:r>
              <a:rPr lang="en-US" dirty="0"/>
              <a:t>Must have Service Connected text written on it.</a:t>
            </a:r>
          </a:p>
          <a:p>
            <a:pPr lvl="1"/>
            <a:r>
              <a:rPr lang="en-US" dirty="0"/>
              <a:t>Get a revised card at the Terre Haute Veterans Clinic.</a:t>
            </a:r>
          </a:p>
          <a:p>
            <a:pPr marL="285750" indent="-285750">
              <a:buFont typeface="Arial" panose="020B0604020202020204" pitchFamily="34" charset="0"/>
              <a:buChar char="•"/>
            </a:pPr>
            <a:r>
              <a:rPr lang="en-US" dirty="0"/>
              <a:t>Primary family caregiver of an eligible veteran will use the elgibility letter. </a:t>
            </a:r>
          </a:p>
          <a:p>
            <a:pPr marL="285750" indent="-285750">
              <a:buFont typeface="Arial" panose="020B0604020202020204" pitchFamily="34" charset="0"/>
              <a:buChar char="•"/>
            </a:pPr>
            <a:r>
              <a:rPr lang="en-US" dirty="0"/>
              <a:t>If you are interested in shopping at a </a:t>
            </a:r>
            <a:r>
              <a:rPr lang="en-US" b="1" dirty="0"/>
              <a:t>Commissary</a:t>
            </a:r>
            <a:r>
              <a:rPr lang="en-US" dirty="0"/>
              <a:t> the sites for Indiana are listed below. </a:t>
            </a:r>
          </a:p>
          <a:p>
            <a:pPr marL="742950" lvl="1" indent="-285750">
              <a:buFont typeface="Arial" panose="020B0604020202020204" pitchFamily="34" charset="0"/>
              <a:buChar char="•"/>
            </a:pPr>
            <a:r>
              <a:rPr lang="en-US" dirty="0"/>
              <a:t>GRISSOM ARB, FT HARRISON, FT WAYNE Air NG BASE, CAMP ATTERBURY, CRANE NAVAL</a:t>
            </a:r>
          </a:p>
          <a:p>
            <a:endParaRPr lang="en-US" dirty="0"/>
          </a:p>
          <a:p>
            <a:r>
              <a:rPr lang="en-US" dirty="0"/>
              <a:t>Get more information from the </a:t>
            </a:r>
            <a:r>
              <a:rPr lang="en-US" i="1" dirty="0"/>
              <a:t>fact sheet on the information table </a:t>
            </a:r>
            <a:r>
              <a:rPr lang="en-US" dirty="0"/>
              <a:t>or at the link below:</a:t>
            </a:r>
          </a:p>
          <a:p>
            <a:r>
              <a:rPr lang="en-US" dirty="0">
                <a:hlinkClick r:id="rId3"/>
              </a:rPr>
              <a:t>https://ewscripps.brightspotcdn.com/a5/58/028cef184c70a7100087e8be5445/expanding-access-fact-sheet.pdf</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80434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97B98-B368-42F4-B2F1-EB99070D82BF}"/>
              </a:ext>
            </a:extLst>
          </p:cNvPr>
          <p:cNvPicPr>
            <a:picLocks noChangeAspect="1"/>
          </p:cNvPicPr>
          <p:nvPr/>
        </p:nvPicPr>
        <p:blipFill>
          <a:blip r:embed="rId2"/>
          <a:stretch>
            <a:fillRect/>
          </a:stretch>
        </p:blipFill>
        <p:spPr>
          <a:xfrm>
            <a:off x="2207644" y="752655"/>
            <a:ext cx="7086600" cy="5715000"/>
          </a:xfrm>
          <a:prstGeom prst="rect">
            <a:avLst/>
          </a:prstGeom>
        </p:spPr>
      </p:pic>
      <p:sp>
        <p:nvSpPr>
          <p:cNvPr id="3" name="TextBox 2">
            <a:extLst>
              <a:ext uri="{FF2B5EF4-FFF2-40B4-BE49-F238E27FC236}">
                <a16:creationId xmlns:a16="http://schemas.microsoft.com/office/drawing/2014/main" id="{512FA194-6EC1-4A78-86B5-FFA5E03ED311}"/>
              </a:ext>
            </a:extLst>
          </p:cNvPr>
          <p:cNvSpPr txBox="1"/>
          <p:nvPr/>
        </p:nvSpPr>
        <p:spPr>
          <a:xfrm>
            <a:off x="126521" y="850568"/>
            <a:ext cx="3112840" cy="369332"/>
          </a:xfrm>
          <a:prstGeom prst="rect">
            <a:avLst/>
          </a:prstGeom>
          <a:noFill/>
        </p:spPr>
        <p:txBody>
          <a:bodyPr wrap="none" rtlCol="0">
            <a:spAutoFit/>
          </a:bodyPr>
          <a:lstStyle/>
          <a:p>
            <a:r>
              <a:rPr lang="en-US" dirty="0"/>
              <a:t>See the fact sheet on the table.</a:t>
            </a:r>
          </a:p>
        </p:txBody>
      </p:sp>
      <p:sp>
        <p:nvSpPr>
          <p:cNvPr id="4" name="TextBox 3">
            <a:extLst>
              <a:ext uri="{FF2B5EF4-FFF2-40B4-BE49-F238E27FC236}">
                <a16:creationId xmlns:a16="http://schemas.microsoft.com/office/drawing/2014/main" id="{25E46D0D-8CB5-4602-B447-0143D851620B}"/>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Benefits Federal</a:t>
            </a:r>
          </a:p>
        </p:txBody>
      </p:sp>
      <p:sp>
        <p:nvSpPr>
          <p:cNvPr id="5" name="TextBox 4">
            <a:extLst>
              <a:ext uri="{FF2B5EF4-FFF2-40B4-BE49-F238E27FC236}">
                <a16:creationId xmlns:a16="http://schemas.microsoft.com/office/drawing/2014/main" id="{925246A1-3DBE-4918-91F2-0B003C04B693}"/>
              </a:ext>
            </a:extLst>
          </p:cNvPr>
          <p:cNvSpPr txBox="1"/>
          <p:nvPr/>
        </p:nvSpPr>
        <p:spPr>
          <a:xfrm>
            <a:off x="126521" y="1337430"/>
            <a:ext cx="2689904" cy="923330"/>
          </a:xfrm>
          <a:prstGeom prst="rect">
            <a:avLst/>
          </a:prstGeom>
          <a:noFill/>
        </p:spPr>
        <p:txBody>
          <a:bodyPr wrap="none" rtlCol="0">
            <a:spAutoFit/>
          </a:bodyPr>
          <a:lstStyle/>
          <a:p>
            <a:r>
              <a:rPr lang="en-US" dirty="0"/>
              <a:t>For Survivor’s of Veterans</a:t>
            </a:r>
          </a:p>
          <a:p>
            <a:r>
              <a:rPr lang="en-US" dirty="0"/>
              <a:t>more about these benefits</a:t>
            </a:r>
          </a:p>
          <a:p>
            <a:r>
              <a:rPr lang="en-US" dirty="0"/>
              <a:t>in the Pension section.</a:t>
            </a:r>
          </a:p>
        </p:txBody>
      </p:sp>
      <p:sp>
        <p:nvSpPr>
          <p:cNvPr id="6" name="Rectangle 5">
            <a:extLst>
              <a:ext uri="{FF2B5EF4-FFF2-40B4-BE49-F238E27FC236}">
                <a16:creationId xmlns:a16="http://schemas.microsoft.com/office/drawing/2014/main" id="{B5EBFF08-9C0C-4AAF-B217-4D762CD16A9B}"/>
              </a:ext>
            </a:extLst>
          </p:cNvPr>
          <p:cNvSpPr/>
          <p:nvPr/>
        </p:nvSpPr>
        <p:spPr>
          <a:xfrm>
            <a:off x="557841" y="6488668"/>
            <a:ext cx="10643078" cy="646331"/>
          </a:xfrm>
          <a:prstGeom prst="rect">
            <a:avLst/>
          </a:prstGeom>
        </p:spPr>
        <p:txBody>
          <a:bodyPr wrap="square">
            <a:spAutoFit/>
          </a:bodyPr>
          <a:lstStyle/>
          <a:p>
            <a:r>
              <a:rPr lang="en-US" dirty="0">
                <a:hlinkClick r:id="rId3"/>
              </a:rPr>
              <a:t>https://benefits.va.gov/BENEFITS/benefits-summary/SummaryofVADependentsandSurvivorsBenefits.pdf</a:t>
            </a:r>
            <a:endParaRPr lang="en-US" dirty="0"/>
          </a:p>
          <a:p>
            <a:endParaRPr lang="en-US" dirty="0"/>
          </a:p>
        </p:txBody>
      </p:sp>
    </p:spTree>
    <p:extLst>
      <p:ext uri="{BB962C8B-B14F-4D97-AF65-F5344CB8AC3E}">
        <p14:creationId xmlns:p14="http://schemas.microsoft.com/office/powerpoint/2010/main" val="170856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Benefits Federal</a:t>
            </a:r>
          </a:p>
        </p:txBody>
      </p:sp>
      <p:sp>
        <p:nvSpPr>
          <p:cNvPr id="4" name="TextBox 3">
            <a:extLst>
              <a:ext uri="{FF2B5EF4-FFF2-40B4-BE49-F238E27FC236}">
                <a16:creationId xmlns:a16="http://schemas.microsoft.com/office/drawing/2014/main" id="{ECB28A08-A954-4A00-A189-8EA05BC5D4E2}"/>
              </a:ext>
            </a:extLst>
          </p:cNvPr>
          <p:cNvSpPr txBox="1"/>
          <p:nvPr/>
        </p:nvSpPr>
        <p:spPr>
          <a:xfrm>
            <a:off x="392523" y="769441"/>
            <a:ext cx="11406952" cy="3693319"/>
          </a:xfrm>
          <a:prstGeom prst="rect">
            <a:avLst/>
          </a:prstGeom>
          <a:noFill/>
        </p:spPr>
        <p:txBody>
          <a:bodyPr wrap="square" rtlCol="0">
            <a:spAutoFit/>
          </a:bodyPr>
          <a:lstStyle/>
          <a:p>
            <a:r>
              <a:rPr lang="en-US" b="1" u="sng" dirty="0"/>
              <a:t>VA Burial benefits VA Form 21P-530 for information.</a:t>
            </a:r>
          </a:p>
          <a:p>
            <a:r>
              <a:rPr lang="en-US" dirty="0">
                <a:hlinkClick r:id="rId2"/>
              </a:rPr>
              <a:t>https://www.vba.va.gov/pubs/forms/VBA-21P-530-ARE.pdf</a:t>
            </a:r>
            <a:endParaRPr lang="en-US" dirty="0"/>
          </a:p>
          <a:p>
            <a:endParaRPr lang="en-US" dirty="0"/>
          </a:p>
          <a:p>
            <a:r>
              <a:rPr lang="en-US" dirty="0"/>
              <a:t>Information is on the information table.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09783900-6353-4842-9633-6905D690548E}"/>
              </a:ext>
            </a:extLst>
          </p:cNvPr>
          <p:cNvPicPr>
            <a:picLocks noChangeAspect="1"/>
          </p:cNvPicPr>
          <p:nvPr/>
        </p:nvPicPr>
        <p:blipFill>
          <a:blip r:embed="rId3"/>
          <a:stretch>
            <a:fillRect/>
          </a:stretch>
        </p:blipFill>
        <p:spPr>
          <a:xfrm>
            <a:off x="1760554" y="2175438"/>
            <a:ext cx="8670890" cy="1908794"/>
          </a:xfrm>
          <a:prstGeom prst="rect">
            <a:avLst/>
          </a:prstGeom>
        </p:spPr>
      </p:pic>
      <p:pic>
        <p:nvPicPr>
          <p:cNvPr id="5" name="Picture 4">
            <a:extLst>
              <a:ext uri="{FF2B5EF4-FFF2-40B4-BE49-F238E27FC236}">
                <a16:creationId xmlns:a16="http://schemas.microsoft.com/office/drawing/2014/main" id="{86DDB350-B03E-4956-81F8-89DBA2E427A8}"/>
              </a:ext>
            </a:extLst>
          </p:cNvPr>
          <p:cNvPicPr>
            <a:picLocks noChangeAspect="1"/>
          </p:cNvPicPr>
          <p:nvPr/>
        </p:nvPicPr>
        <p:blipFill>
          <a:blip r:embed="rId4"/>
          <a:stretch>
            <a:fillRect/>
          </a:stretch>
        </p:blipFill>
        <p:spPr>
          <a:xfrm>
            <a:off x="1760555" y="4205557"/>
            <a:ext cx="8670890" cy="2020572"/>
          </a:xfrm>
          <a:prstGeom prst="rect">
            <a:avLst/>
          </a:prstGeom>
        </p:spPr>
      </p:pic>
    </p:spTree>
    <p:extLst>
      <p:ext uri="{BB962C8B-B14F-4D97-AF65-F5344CB8AC3E}">
        <p14:creationId xmlns:p14="http://schemas.microsoft.com/office/powerpoint/2010/main" val="1233620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Benefits Federal</a:t>
            </a:r>
          </a:p>
        </p:txBody>
      </p:sp>
      <p:sp>
        <p:nvSpPr>
          <p:cNvPr id="4" name="TextBox 3">
            <a:extLst>
              <a:ext uri="{FF2B5EF4-FFF2-40B4-BE49-F238E27FC236}">
                <a16:creationId xmlns:a16="http://schemas.microsoft.com/office/drawing/2014/main" id="{ECB28A08-A954-4A00-A189-8EA05BC5D4E2}"/>
              </a:ext>
            </a:extLst>
          </p:cNvPr>
          <p:cNvSpPr txBox="1"/>
          <p:nvPr/>
        </p:nvSpPr>
        <p:spPr>
          <a:xfrm>
            <a:off x="392523" y="769441"/>
            <a:ext cx="11406952" cy="4801314"/>
          </a:xfrm>
          <a:prstGeom prst="rect">
            <a:avLst/>
          </a:prstGeom>
          <a:noFill/>
        </p:spPr>
        <p:txBody>
          <a:bodyPr wrap="square" rtlCol="0">
            <a:spAutoFit/>
          </a:bodyPr>
          <a:lstStyle/>
          <a:p>
            <a:endParaRPr lang="en-US" dirty="0"/>
          </a:p>
          <a:p>
            <a:r>
              <a:rPr lang="en-US" b="1" dirty="0"/>
              <a:t>Burial Flag is free if eligible – only one flag</a:t>
            </a:r>
          </a:p>
          <a:p>
            <a:r>
              <a:rPr lang="en-US" i="1" dirty="0"/>
              <a:t>All veterans should be able to get one. </a:t>
            </a:r>
            <a:r>
              <a:rPr lang="en-US" dirty="0"/>
              <a:t>Members or former members of the Selected Reserve (Army, Air Force, Coast Guard, Marine Corps, or Naval Reserve; Air National Guard; or Army National Guard) who served at least one enlistment or, in the case of an officer, the period of initial obligation, or were discharged for disability incurred or aggravated in line of duty, or died while a member of the Selected Reserve. Complete VA Form 27-2008, and submit it to a funeral director or a representative of the veteran or other organization having charge of the funeral arrangements or acting in the interest of the veteran</a:t>
            </a:r>
          </a:p>
          <a:p>
            <a:r>
              <a:rPr lang="en-US" dirty="0">
                <a:hlinkClick r:id="rId2"/>
              </a:rPr>
              <a:t>https://www.vba.va.gov/pubs/forms/VBA-27-2008-ARE.pdf</a:t>
            </a:r>
            <a:endParaRPr lang="en-US" dirty="0"/>
          </a:p>
          <a:p>
            <a:endParaRPr lang="en-US" dirty="0"/>
          </a:p>
          <a:p>
            <a:endParaRPr lang="en-US" b="1" dirty="0"/>
          </a:p>
          <a:p>
            <a:r>
              <a:rPr lang="en-US" b="1" dirty="0"/>
              <a:t>Bronze Marker – only one marker (unless damaged)</a:t>
            </a:r>
          </a:p>
          <a:p>
            <a:r>
              <a:rPr lang="en-US" dirty="0"/>
              <a:t>Government-furnished headstone or marker may be provided for eligible Veterans who died on or after Nov. 1, 1990 and whose grave is marked with a privately purchased headstone. </a:t>
            </a:r>
            <a:r>
              <a:rPr lang="en-US" dirty="0">
                <a:hlinkClick r:id="rId3"/>
              </a:rPr>
              <a:t>https://www.va.gov/vaforms/va/pdf/va40-1330.pdf</a:t>
            </a:r>
            <a:endParaRPr lang="en-US" dirty="0"/>
          </a:p>
          <a:p>
            <a:endParaRPr lang="en-US" b="1" dirty="0"/>
          </a:p>
          <a:p>
            <a:r>
              <a:rPr lang="en-US" b="1" dirty="0"/>
              <a:t>Medallion instead of grave marker </a:t>
            </a:r>
            <a:r>
              <a:rPr lang="en-US" dirty="0"/>
              <a:t>from April 6, 1917 and after </a:t>
            </a:r>
            <a:r>
              <a:rPr lang="en-US" dirty="0">
                <a:hlinkClick r:id="rId4"/>
              </a:rPr>
              <a:t>https://www.va.gov/vaforms/va/pdf/VA40-1330M.pdf</a:t>
            </a:r>
            <a:endParaRPr lang="en-US" dirty="0"/>
          </a:p>
          <a:p>
            <a:endParaRPr lang="en-US" dirty="0"/>
          </a:p>
        </p:txBody>
      </p:sp>
    </p:spTree>
    <p:extLst>
      <p:ext uri="{BB962C8B-B14F-4D97-AF65-F5344CB8AC3E}">
        <p14:creationId xmlns:p14="http://schemas.microsoft.com/office/powerpoint/2010/main" val="47343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34D5-C2FC-4684-AA79-D265B8FD65F2}"/>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Federal Benefits</a:t>
            </a:r>
          </a:p>
        </p:txBody>
      </p:sp>
      <p:sp>
        <p:nvSpPr>
          <p:cNvPr id="4" name="TextBox 3">
            <a:extLst>
              <a:ext uri="{FF2B5EF4-FFF2-40B4-BE49-F238E27FC236}">
                <a16:creationId xmlns:a16="http://schemas.microsoft.com/office/drawing/2014/main" id="{ECB28A08-A954-4A00-A189-8EA05BC5D4E2}"/>
              </a:ext>
            </a:extLst>
          </p:cNvPr>
          <p:cNvSpPr txBox="1"/>
          <p:nvPr/>
        </p:nvSpPr>
        <p:spPr>
          <a:xfrm>
            <a:off x="392524" y="889843"/>
            <a:ext cx="11406952" cy="6463308"/>
          </a:xfrm>
          <a:prstGeom prst="rect">
            <a:avLst/>
          </a:prstGeom>
          <a:noFill/>
        </p:spPr>
        <p:txBody>
          <a:bodyPr wrap="square" rtlCol="0">
            <a:spAutoFit/>
          </a:bodyPr>
          <a:lstStyle/>
          <a:p>
            <a:r>
              <a:rPr lang="en-US" b="1" u="sng" dirty="0"/>
              <a:t>VA benefit brochures web page. A lot of details. </a:t>
            </a:r>
          </a:p>
          <a:p>
            <a:r>
              <a:rPr lang="en-US" u="sng" dirty="0">
                <a:hlinkClick r:id="rId2"/>
              </a:rPr>
              <a:t>https://benefits.va.gov/BENEFITS/Benefits_Summary_Materials.asp</a:t>
            </a:r>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b="1" u="sng" dirty="0"/>
              <a:t>Spouse and family members benefits may be eligible for healthcare depending on the Veterans circumstances.</a:t>
            </a:r>
          </a:p>
          <a:p>
            <a:r>
              <a:rPr lang="en-US" b="1" dirty="0"/>
              <a:t>Tricare:</a:t>
            </a:r>
            <a:r>
              <a:rPr lang="en-US" dirty="0"/>
              <a:t> If you’re the family member of an active-duty, retired, or deceased service member, National Guard Soldier, Reservist, or Medal of Honor recipient, you may qualify for the TRICARE program. </a:t>
            </a:r>
            <a:r>
              <a:rPr lang="en-US" dirty="0">
                <a:hlinkClick r:id="rId3"/>
              </a:rPr>
              <a:t>https://www.tricare.mil/</a:t>
            </a:r>
            <a:endParaRPr lang="en-US" dirty="0"/>
          </a:p>
          <a:p>
            <a:r>
              <a:rPr lang="en-US" b="1" dirty="0"/>
              <a:t>CHAMPVA</a:t>
            </a:r>
            <a:r>
              <a:rPr lang="en-US" dirty="0"/>
              <a:t> supplemental medical – i.e., Veteran died of service connected injuries or diseases or totally disabled etc. </a:t>
            </a:r>
            <a:r>
              <a:rPr lang="en-US" i="1" dirty="0">
                <a:hlinkClick r:id="rId4"/>
              </a:rPr>
              <a:t>https://www.va.gov/COMMUNITYCARE/programs/dependents/champva/champva_eligibility.asp</a:t>
            </a:r>
            <a:endParaRPr lang="en-US" i="1" dirty="0"/>
          </a:p>
          <a:p>
            <a:r>
              <a:rPr lang="en-US" b="1" dirty="0"/>
              <a:t>Assistance for family caregivers </a:t>
            </a:r>
            <a:r>
              <a:rPr lang="en-US" dirty="0"/>
              <a:t>– Veteran was injured in the line of duty on or after September 11, 2001 </a:t>
            </a:r>
          </a:p>
          <a:p>
            <a:r>
              <a:rPr lang="en-US" dirty="0"/>
              <a:t>There are other circumstances that may make you eligible. Follow the link below.</a:t>
            </a:r>
          </a:p>
          <a:p>
            <a:r>
              <a:rPr lang="en-US" dirty="0">
                <a:hlinkClick r:id="rId5"/>
              </a:rPr>
              <a:t>https://www.va.gov/health-care/family-caregiver-benefits/</a:t>
            </a:r>
            <a:endParaRPr lang="en-US" dirty="0"/>
          </a:p>
          <a:p>
            <a:endParaRPr lang="en-US" dirty="0"/>
          </a:p>
          <a:p>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514CC66-2A9D-4DC3-9DE4-AD0A2FF84BF6}"/>
              </a:ext>
            </a:extLst>
          </p:cNvPr>
          <p:cNvPicPr>
            <a:picLocks noChangeAspect="1"/>
          </p:cNvPicPr>
          <p:nvPr/>
        </p:nvPicPr>
        <p:blipFill>
          <a:blip r:embed="rId6"/>
          <a:stretch>
            <a:fillRect/>
          </a:stretch>
        </p:blipFill>
        <p:spPr>
          <a:xfrm>
            <a:off x="3233736" y="1521213"/>
            <a:ext cx="5724525" cy="2662598"/>
          </a:xfrm>
          <a:prstGeom prst="rect">
            <a:avLst/>
          </a:prstGeom>
        </p:spPr>
      </p:pic>
    </p:spTree>
    <p:extLst>
      <p:ext uri="{BB962C8B-B14F-4D97-AF65-F5344CB8AC3E}">
        <p14:creationId xmlns:p14="http://schemas.microsoft.com/office/powerpoint/2010/main" val="393081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773BA1-8402-49E3-A617-E3025C7149BB}"/>
              </a:ext>
            </a:extLst>
          </p:cNvPr>
          <p:cNvSpPr>
            <a:spLocks noGrp="1"/>
          </p:cNvSpPr>
          <p:nvPr>
            <p:ph type="subTitle" idx="1"/>
          </p:nvPr>
        </p:nvSpPr>
        <p:spPr>
          <a:xfrm>
            <a:off x="228876" y="1052423"/>
            <a:ext cx="11679612" cy="5628639"/>
          </a:xfrm>
        </p:spPr>
        <p:txBody>
          <a:bodyPr>
            <a:normAutofit fontScale="62500" lnSpcReduction="20000"/>
          </a:bodyPr>
          <a:lstStyle/>
          <a:p>
            <a:pPr algn="l"/>
            <a:r>
              <a:rPr lang="en-US" sz="2900" b="1" u="sng" dirty="0"/>
              <a:t>One of my goals when I started the Veteran Service Officer job over two years ago was Outreach. </a:t>
            </a:r>
          </a:p>
          <a:p>
            <a:pPr marL="457200" algn="l">
              <a:buFont typeface="Arial" panose="020B0604020202020204" pitchFamily="34" charset="0"/>
              <a:buChar char="•"/>
            </a:pPr>
            <a:r>
              <a:rPr lang="en-US" sz="2900" dirty="0"/>
              <a:t>People have said that they did not know there was a Veterans Affairs Office in Sullivan.</a:t>
            </a:r>
          </a:p>
          <a:p>
            <a:pPr marL="457200" algn="l">
              <a:buFont typeface="Arial" panose="020B0604020202020204" pitchFamily="34" charset="0"/>
              <a:buChar char="•"/>
            </a:pPr>
            <a:r>
              <a:rPr lang="en-US" sz="2900" dirty="0"/>
              <a:t>People do not know how to get benefits or what benefits are available to them.</a:t>
            </a:r>
          </a:p>
          <a:p>
            <a:pPr algn="l"/>
            <a:r>
              <a:rPr lang="en-US" sz="2900" b="1" u="sng" dirty="0"/>
              <a:t>Here are some of our outreach initiatives in the past. We want to know how we can connect better with the Veteran community?</a:t>
            </a:r>
          </a:p>
          <a:p>
            <a:pPr marL="457200" algn="l">
              <a:lnSpc>
                <a:spcPct val="120000"/>
              </a:lnSpc>
              <a:spcBef>
                <a:spcPts val="0"/>
              </a:spcBef>
              <a:buFont typeface="Arial" panose="020B0604020202020204" pitchFamily="34" charset="0"/>
              <a:buChar char="•"/>
            </a:pPr>
            <a:r>
              <a:rPr lang="en-US" sz="2900" dirty="0"/>
              <a:t>Mailed benefit information flyers to area Churches.</a:t>
            </a:r>
          </a:p>
          <a:p>
            <a:pPr marL="457200" algn="l">
              <a:lnSpc>
                <a:spcPct val="120000"/>
              </a:lnSpc>
              <a:spcBef>
                <a:spcPts val="0"/>
              </a:spcBef>
              <a:buFont typeface="Arial" panose="020B0604020202020204" pitchFamily="34" charset="0"/>
              <a:buChar char="•"/>
            </a:pPr>
            <a:r>
              <a:rPr lang="en-US" sz="2900" dirty="0"/>
              <a:t>Collect items for daily use, (i.e., toiletry, towels etc.) at our office for homeless Veterans. </a:t>
            </a:r>
            <a:r>
              <a:rPr lang="en-US" sz="2900" b="1" i="1" dirty="0"/>
              <a:t>Suggested items list on table.</a:t>
            </a:r>
          </a:p>
          <a:p>
            <a:pPr marL="457200" algn="l">
              <a:lnSpc>
                <a:spcPct val="120000"/>
              </a:lnSpc>
              <a:spcBef>
                <a:spcPts val="0"/>
              </a:spcBef>
              <a:buFont typeface="Arial" panose="020B0604020202020204" pitchFamily="34" charset="0"/>
              <a:buChar char="•"/>
            </a:pPr>
            <a:r>
              <a:rPr lang="en-US" sz="2900" dirty="0"/>
              <a:t>Set up an information Booth at the Sullivan County 4-H Fair</a:t>
            </a:r>
          </a:p>
          <a:p>
            <a:pPr marL="457200" algn="l">
              <a:lnSpc>
                <a:spcPct val="120000"/>
              </a:lnSpc>
              <a:spcBef>
                <a:spcPts val="0"/>
              </a:spcBef>
              <a:buFont typeface="Arial" panose="020B0604020202020204" pitchFamily="34" charset="0"/>
              <a:buChar char="•"/>
            </a:pPr>
            <a:r>
              <a:rPr lang="en-US" sz="2900" dirty="0"/>
              <a:t>Set up an information Booth at the Sullivan Corn Festival</a:t>
            </a:r>
          </a:p>
          <a:p>
            <a:pPr marL="457200" algn="l">
              <a:lnSpc>
                <a:spcPct val="120000"/>
              </a:lnSpc>
              <a:spcBef>
                <a:spcPts val="0"/>
              </a:spcBef>
              <a:buFont typeface="Arial" panose="020B0604020202020204" pitchFamily="34" charset="0"/>
              <a:buChar char="•"/>
            </a:pPr>
            <a:r>
              <a:rPr lang="en-US" sz="2900" dirty="0"/>
              <a:t>Send out Monthly Newsletters via Facebook, email and also post them at the Legions and the VFW.</a:t>
            </a:r>
          </a:p>
          <a:p>
            <a:pPr marL="457200" algn="l">
              <a:lnSpc>
                <a:spcPct val="120000"/>
              </a:lnSpc>
              <a:spcBef>
                <a:spcPts val="0"/>
              </a:spcBef>
              <a:buFont typeface="Arial" panose="020B0604020202020204" pitchFamily="34" charset="0"/>
              <a:buChar char="•"/>
            </a:pPr>
            <a:r>
              <a:rPr lang="en-US" sz="2900" dirty="0"/>
              <a:t>Distribute general Veteran Information via Facebook &amp; over 325 email recipients. </a:t>
            </a:r>
          </a:p>
          <a:p>
            <a:pPr marL="914400" lvl="1" algn="l">
              <a:lnSpc>
                <a:spcPct val="120000"/>
              </a:lnSpc>
              <a:spcBef>
                <a:spcPts val="0"/>
              </a:spcBef>
              <a:buFont typeface="Arial" panose="020B0604020202020204" pitchFamily="34" charset="0"/>
              <a:buChar char="•"/>
            </a:pPr>
            <a:r>
              <a:rPr lang="en-US" sz="2500" b="1" u="sng" dirty="0">
                <a:solidFill>
                  <a:srgbClr val="C00000"/>
                </a:solidFill>
              </a:rPr>
              <a:t>Make sure that we have your email address before you leave today if you want to receive our newsletter.</a:t>
            </a:r>
          </a:p>
          <a:p>
            <a:pPr marL="457200" algn="l">
              <a:lnSpc>
                <a:spcPct val="120000"/>
              </a:lnSpc>
              <a:spcBef>
                <a:spcPts val="0"/>
              </a:spcBef>
              <a:buFont typeface="Arial" panose="020B0604020202020204" pitchFamily="34" charset="0"/>
              <a:buChar char="•"/>
            </a:pPr>
            <a:r>
              <a:rPr lang="en-US" sz="2900" dirty="0"/>
              <a:t>Built an informative Veterans Affairs webpage on the </a:t>
            </a:r>
            <a:r>
              <a:rPr lang="en-US" sz="2900" dirty="0">
                <a:solidFill>
                  <a:schemeClr val="accent1"/>
                </a:solidFill>
              </a:rPr>
              <a:t>SullivanCounty.in.gov </a:t>
            </a:r>
            <a:r>
              <a:rPr lang="en-US" sz="2900" dirty="0"/>
              <a:t>website.</a:t>
            </a:r>
          </a:p>
          <a:p>
            <a:pPr marL="457200" algn="l">
              <a:lnSpc>
                <a:spcPct val="120000"/>
              </a:lnSpc>
              <a:spcBef>
                <a:spcPts val="0"/>
              </a:spcBef>
              <a:buFont typeface="Arial" panose="020B0604020202020204" pitchFamily="34" charset="0"/>
              <a:buChar char="•"/>
            </a:pPr>
            <a:r>
              <a:rPr lang="en-US" sz="2900" dirty="0"/>
              <a:t>Designed and Distributed “I SERVED” yard signs so that Veterans can be Recognized for their service.</a:t>
            </a:r>
          </a:p>
          <a:p>
            <a:pPr lvl="2" algn="l">
              <a:lnSpc>
                <a:spcPct val="120000"/>
              </a:lnSpc>
              <a:spcBef>
                <a:spcPts val="0"/>
              </a:spcBef>
              <a:buFont typeface="Arial" panose="020B0604020202020204" pitchFamily="34" charset="0"/>
              <a:buChar char="•"/>
            </a:pPr>
            <a:r>
              <a:rPr lang="en-US" sz="2700" dirty="0"/>
              <a:t>People ask those with signs, “where did you get the sign” so they come into our office to get one.</a:t>
            </a:r>
          </a:p>
          <a:p>
            <a:pPr marL="914400" lvl="3" algn="l">
              <a:lnSpc>
                <a:spcPct val="120000"/>
              </a:lnSpc>
              <a:spcBef>
                <a:spcPts val="0"/>
              </a:spcBef>
              <a:buFont typeface="Arial" panose="020B0604020202020204" pitchFamily="34" charset="0"/>
              <a:buChar char="•"/>
            </a:pPr>
            <a:r>
              <a:rPr lang="en-US" sz="2500" dirty="0"/>
              <a:t>This resulted in more office traffic and word of mouth advertisement.</a:t>
            </a:r>
          </a:p>
          <a:p>
            <a:pPr marL="914400" lvl="3" algn="l">
              <a:lnSpc>
                <a:spcPct val="120000"/>
              </a:lnSpc>
              <a:spcBef>
                <a:spcPts val="0"/>
              </a:spcBef>
              <a:buFont typeface="Arial" panose="020B0604020202020204" pitchFamily="34" charset="0"/>
              <a:buChar char="•"/>
            </a:pPr>
            <a:r>
              <a:rPr lang="en-US" sz="2500" dirty="0"/>
              <a:t>Purchase for $4.00 at the information table.</a:t>
            </a:r>
          </a:p>
          <a:p>
            <a:pPr marL="457200" algn="l">
              <a:lnSpc>
                <a:spcPct val="120000"/>
              </a:lnSpc>
              <a:spcBef>
                <a:spcPts val="0"/>
              </a:spcBef>
              <a:buFont typeface="Arial" panose="020B0604020202020204" pitchFamily="34" charset="0"/>
              <a:buChar char="•"/>
            </a:pPr>
            <a:r>
              <a:rPr lang="en-US" sz="2900" dirty="0"/>
              <a:t>Lastly, this Benefit Seminar effort.</a:t>
            </a:r>
          </a:p>
          <a:p>
            <a:pPr algn="l"/>
            <a:endParaRPr lang="en-US" sz="4400" dirty="0"/>
          </a:p>
        </p:txBody>
      </p:sp>
      <p:sp>
        <p:nvSpPr>
          <p:cNvPr id="6" name="Title 1">
            <a:extLst>
              <a:ext uri="{FF2B5EF4-FFF2-40B4-BE49-F238E27FC236}">
                <a16:creationId xmlns:a16="http://schemas.microsoft.com/office/drawing/2014/main" id="{27B7C19D-CF9B-40FA-87F5-F7BCB7B62B1A}"/>
              </a:ext>
            </a:extLst>
          </p:cNvPr>
          <p:cNvSpPr txBox="1">
            <a:spLocks/>
          </p:cNvSpPr>
          <p:nvPr/>
        </p:nvSpPr>
        <p:spPr>
          <a:xfrm>
            <a:off x="103517" y="176938"/>
            <a:ext cx="12088483" cy="87548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i="1" dirty="0"/>
              <a:t>Welcome continued</a:t>
            </a:r>
          </a:p>
        </p:txBody>
      </p:sp>
    </p:spTree>
    <p:extLst>
      <p:ext uri="{BB962C8B-B14F-4D97-AF65-F5344CB8AC3E}">
        <p14:creationId xmlns:p14="http://schemas.microsoft.com/office/powerpoint/2010/main" val="254716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B68966-C414-4C81-9D38-32F562F55B3F}"/>
              </a:ext>
            </a:extLst>
          </p:cNvPr>
          <p:cNvSpPr txBox="1"/>
          <p:nvPr/>
        </p:nvSpPr>
        <p:spPr>
          <a:xfrm>
            <a:off x="1422399" y="0"/>
            <a:ext cx="9347200" cy="769441"/>
          </a:xfrm>
          <a:prstGeom prst="rect">
            <a:avLst/>
          </a:prstGeom>
          <a:noFill/>
        </p:spPr>
        <p:txBody>
          <a:bodyPr wrap="square" rtlCol="0">
            <a:spAutoFit/>
          </a:bodyPr>
          <a:lstStyle/>
          <a:p>
            <a:pPr algn="ctr"/>
            <a:r>
              <a:rPr lang="en-US" sz="4400" u="sng" dirty="0"/>
              <a:t>Miscellaneous Federal Benefits</a:t>
            </a:r>
          </a:p>
        </p:txBody>
      </p:sp>
      <p:sp>
        <p:nvSpPr>
          <p:cNvPr id="4" name="Rectangle 3">
            <a:extLst>
              <a:ext uri="{FF2B5EF4-FFF2-40B4-BE49-F238E27FC236}">
                <a16:creationId xmlns:a16="http://schemas.microsoft.com/office/drawing/2014/main" id="{23174B7D-3024-45B9-A243-A3D55B95BEC2}"/>
              </a:ext>
            </a:extLst>
          </p:cNvPr>
          <p:cNvSpPr/>
          <p:nvPr/>
        </p:nvSpPr>
        <p:spPr>
          <a:xfrm>
            <a:off x="258791" y="1181819"/>
            <a:ext cx="11674415" cy="5016758"/>
          </a:xfrm>
          <a:prstGeom prst="rect">
            <a:avLst/>
          </a:prstGeom>
        </p:spPr>
        <p:txBody>
          <a:bodyPr wrap="square">
            <a:spAutoFit/>
          </a:bodyPr>
          <a:lstStyle/>
          <a:p>
            <a:r>
              <a:rPr lang="en-US" sz="2400" b="1" u="sng" dirty="0"/>
              <a:t>Permanently Disabled Veterans eligible for free National Park Service Lifetime Access Pass</a:t>
            </a:r>
            <a:endParaRPr lang="en-US" sz="2400" u="sng" dirty="0"/>
          </a:p>
          <a:p>
            <a:r>
              <a:rPr lang="en-US" sz="2400" dirty="0"/>
              <a:t>Veterans who have been medically determined to have a disability &amp; permanently disabled are eligible for the </a:t>
            </a:r>
            <a:r>
              <a:rPr lang="en-US" sz="2400" b="1" dirty="0"/>
              <a:t>Lifetime Access Pass</a:t>
            </a:r>
            <a:r>
              <a:rPr lang="en-US" sz="2400" dirty="0"/>
              <a:t>—with three options for obtaining the pass: </a:t>
            </a:r>
            <a:r>
              <a:rPr lang="en-US" sz="2400" u="sng" dirty="0">
                <a:hlinkClick r:id="rId2"/>
              </a:rPr>
              <a:t>https://store.usgs.gov/access-pass</a:t>
            </a:r>
            <a:endParaRPr lang="en-US" sz="2400" dirty="0"/>
          </a:p>
          <a:p>
            <a:r>
              <a:rPr lang="en-US" sz="2400" dirty="0"/>
              <a:t>First, Veterans with disability documentation can order the Access Pass </a:t>
            </a:r>
            <a:r>
              <a:rPr lang="en-US" sz="2400" u="sng" dirty="0">
                <a:hlinkClick r:id="rId2"/>
              </a:rPr>
              <a:t>online</a:t>
            </a:r>
            <a:r>
              <a:rPr lang="en-US" sz="2400" dirty="0"/>
              <a:t> for a $10 processing fee which includes standard shipping. Documentation required includes:</a:t>
            </a:r>
          </a:p>
          <a:p>
            <a:pPr marL="742950" lvl="1" indent="-285750">
              <a:buFont typeface="Arial" panose="020B0604020202020204" pitchFamily="34" charset="0"/>
              <a:buChar char="•"/>
            </a:pPr>
            <a:r>
              <a:rPr lang="en-US" sz="2400" dirty="0"/>
              <a:t>Proof of residency</a:t>
            </a:r>
          </a:p>
          <a:p>
            <a:pPr marL="742950" lvl="1" indent="-285750">
              <a:buFont typeface="Arial" panose="020B0604020202020204" pitchFamily="34" charset="0"/>
              <a:buChar char="•"/>
            </a:pPr>
            <a:r>
              <a:rPr lang="en-US" sz="2400" dirty="0"/>
              <a:t>VA disability award letter, VA summary of benefits, or proof of SSDI income</a:t>
            </a:r>
          </a:p>
          <a:p>
            <a:pPr marL="742950" lvl="1" indent="-285750">
              <a:buFont typeface="Arial" panose="020B0604020202020204" pitchFamily="34" charset="0"/>
              <a:buChar char="•"/>
            </a:pPr>
            <a:endParaRPr lang="en-US" sz="2400" dirty="0"/>
          </a:p>
          <a:p>
            <a:r>
              <a:rPr lang="en-US" sz="2400" b="1" u="sng" dirty="0"/>
              <a:t>National Park Service - Senior Pass for 62 and older</a:t>
            </a:r>
          </a:p>
          <a:p>
            <a:r>
              <a:rPr lang="en-US" sz="2400" dirty="0"/>
              <a:t>$20 annual, plus a $10 handling fee. A lifetime Senior Pass is also available.</a:t>
            </a:r>
            <a:r>
              <a:rPr lang="en-US" sz="3200" dirty="0"/>
              <a:t> </a:t>
            </a:r>
            <a:r>
              <a:rPr lang="en-US" sz="2400" dirty="0">
                <a:hlinkClick r:id="rId3"/>
              </a:rPr>
              <a:t>https://store.usgs.gov/senior-annual</a:t>
            </a: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03002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27302-8A85-4BE3-91BB-CA71A4FAFE8B}"/>
              </a:ext>
            </a:extLst>
          </p:cNvPr>
          <p:cNvPicPr>
            <a:picLocks noChangeAspect="1"/>
          </p:cNvPicPr>
          <p:nvPr/>
        </p:nvPicPr>
        <p:blipFill>
          <a:blip r:embed="rId2"/>
          <a:stretch>
            <a:fillRect/>
          </a:stretch>
        </p:blipFill>
        <p:spPr>
          <a:xfrm>
            <a:off x="446341" y="1481618"/>
            <a:ext cx="11299317" cy="5288708"/>
          </a:xfrm>
          <a:prstGeom prst="rect">
            <a:avLst/>
          </a:prstGeom>
        </p:spPr>
      </p:pic>
      <p:sp>
        <p:nvSpPr>
          <p:cNvPr id="3" name="TextBox 2">
            <a:extLst>
              <a:ext uri="{FF2B5EF4-FFF2-40B4-BE49-F238E27FC236}">
                <a16:creationId xmlns:a16="http://schemas.microsoft.com/office/drawing/2014/main" id="{4F346BC2-093C-48C4-8037-CCB2A19107FC}"/>
              </a:ext>
            </a:extLst>
          </p:cNvPr>
          <p:cNvSpPr txBox="1"/>
          <p:nvPr/>
        </p:nvSpPr>
        <p:spPr>
          <a:xfrm>
            <a:off x="1422400" y="0"/>
            <a:ext cx="9347200" cy="769441"/>
          </a:xfrm>
          <a:prstGeom prst="rect">
            <a:avLst/>
          </a:prstGeom>
          <a:noFill/>
        </p:spPr>
        <p:txBody>
          <a:bodyPr wrap="square" rtlCol="0">
            <a:spAutoFit/>
          </a:bodyPr>
          <a:lstStyle/>
          <a:p>
            <a:pPr algn="ctr"/>
            <a:r>
              <a:rPr lang="en-US" sz="4400" u="sng" dirty="0"/>
              <a:t>Miscellaneous Federal Benefits</a:t>
            </a:r>
          </a:p>
        </p:txBody>
      </p:sp>
      <p:sp>
        <p:nvSpPr>
          <p:cNvPr id="4" name="Rectangle 3">
            <a:extLst>
              <a:ext uri="{FF2B5EF4-FFF2-40B4-BE49-F238E27FC236}">
                <a16:creationId xmlns:a16="http://schemas.microsoft.com/office/drawing/2014/main" id="{30E6AA8C-1348-4371-A2A7-0DD539E80867}"/>
              </a:ext>
            </a:extLst>
          </p:cNvPr>
          <p:cNvSpPr/>
          <p:nvPr/>
        </p:nvSpPr>
        <p:spPr>
          <a:xfrm>
            <a:off x="6808401" y="885951"/>
            <a:ext cx="4440831" cy="646331"/>
          </a:xfrm>
          <a:prstGeom prst="rect">
            <a:avLst/>
          </a:prstGeom>
        </p:spPr>
        <p:txBody>
          <a:bodyPr wrap="none">
            <a:spAutoFit/>
          </a:bodyPr>
          <a:lstStyle/>
          <a:p>
            <a:r>
              <a:rPr lang="en-US" dirty="0">
                <a:hlinkClick r:id="rId3"/>
              </a:rPr>
              <a:t>https://www.va.gov/opa/persona/index.asp</a:t>
            </a:r>
            <a:endParaRPr lang="en-US" dirty="0"/>
          </a:p>
          <a:p>
            <a:endParaRPr lang="en-US" dirty="0"/>
          </a:p>
        </p:txBody>
      </p:sp>
      <p:sp>
        <p:nvSpPr>
          <p:cNvPr id="5" name="TextBox 4">
            <a:extLst>
              <a:ext uri="{FF2B5EF4-FFF2-40B4-BE49-F238E27FC236}">
                <a16:creationId xmlns:a16="http://schemas.microsoft.com/office/drawing/2014/main" id="{64A8322E-9304-419C-901C-E373045475CB}"/>
              </a:ext>
            </a:extLst>
          </p:cNvPr>
          <p:cNvSpPr txBox="1"/>
          <p:nvPr/>
        </p:nvSpPr>
        <p:spPr>
          <a:xfrm>
            <a:off x="446341" y="885951"/>
            <a:ext cx="4061753" cy="369332"/>
          </a:xfrm>
          <a:prstGeom prst="rect">
            <a:avLst/>
          </a:prstGeom>
          <a:noFill/>
        </p:spPr>
        <p:txBody>
          <a:bodyPr wrap="none" rtlCol="0">
            <a:spAutoFit/>
          </a:bodyPr>
          <a:lstStyle/>
          <a:p>
            <a:r>
              <a:rPr lang="en-US" dirty="0"/>
              <a:t>Another web site for Benefit information.</a:t>
            </a:r>
          </a:p>
        </p:txBody>
      </p:sp>
    </p:spTree>
    <p:extLst>
      <p:ext uri="{BB962C8B-B14F-4D97-AF65-F5344CB8AC3E}">
        <p14:creationId xmlns:p14="http://schemas.microsoft.com/office/powerpoint/2010/main" val="365452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3867B5-5C75-4DD4-B85B-E2BF13E46D90}"/>
              </a:ext>
            </a:extLst>
          </p:cNvPr>
          <p:cNvSpPr txBox="1"/>
          <p:nvPr/>
        </p:nvSpPr>
        <p:spPr>
          <a:xfrm>
            <a:off x="1422400" y="0"/>
            <a:ext cx="9347200" cy="769441"/>
          </a:xfrm>
          <a:prstGeom prst="rect">
            <a:avLst/>
          </a:prstGeom>
          <a:noFill/>
        </p:spPr>
        <p:txBody>
          <a:bodyPr wrap="square" rtlCol="0">
            <a:spAutoFit/>
          </a:bodyPr>
          <a:lstStyle/>
          <a:p>
            <a:pPr algn="ctr"/>
            <a:r>
              <a:rPr lang="en-US" sz="4400" u="sng" dirty="0"/>
              <a:t>Miscellaneous Federal Benefits</a:t>
            </a:r>
          </a:p>
        </p:txBody>
      </p:sp>
      <p:sp>
        <p:nvSpPr>
          <p:cNvPr id="3" name="Subtitle 2">
            <a:extLst>
              <a:ext uri="{FF2B5EF4-FFF2-40B4-BE49-F238E27FC236}">
                <a16:creationId xmlns:a16="http://schemas.microsoft.com/office/drawing/2014/main" id="{719356B5-DB26-4B11-B6A6-D74FF2968EFA}"/>
              </a:ext>
            </a:extLst>
          </p:cNvPr>
          <p:cNvSpPr txBox="1">
            <a:spLocks/>
          </p:cNvSpPr>
          <p:nvPr/>
        </p:nvSpPr>
        <p:spPr>
          <a:xfrm>
            <a:off x="372373" y="769441"/>
            <a:ext cx="11447253" cy="53898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000" dirty="0"/>
          </a:p>
          <a:p>
            <a:pPr marL="0" indent="0">
              <a:spcBef>
                <a:spcPts val="0"/>
              </a:spcBef>
              <a:buNone/>
            </a:pPr>
            <a:r>
              <a:rPr lang="en-US" sz="2000" dirty="0"/>
              <a:t>These links will take you to </a:t>
            </a:r>
            <a:r>
              <a:rPr lang="en-US" sz="2000" b="1" dirty="0"/>
              <a:t>Fact Sheets </a:t>
            </a:r>
            <a:r>
              <a:rPr lang="en-US" sz="2000" dirty="0"/>
              <a:t>and </a:t>
            </a:r>
            <a:r>
              <a:rPr lang="en-US" sz="2000" b="1" dirty="0"/>
              <a:t>Brochures</a:t>
            </a:r>
            <a:r>
              <a:rPr lang="en-US" sz="2000" dirty="0"/>
              <a:t> that have detailed information about Federal Benefits,</a:t>
            </a:r>
          </a:p>
          <a:p>
            <a:pPr marL="0" indent="0">
              <a:spcBef>
                <a:spcPts val="0"/>
              </a:spcBef>
              <a:buNone/>
            </a:pPr>
            <a:r>
              <a:rPr lang="en-US" sz="2000" dirty="0"/>
              <a:t>how to file, eligibility information and more.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000" b="1" u="sng" dirty="0"/>
              <a:t>Benefit Brochures</a:t>
            </a:r>
          </a:p>
          <a:p>
            <a:pPr marL="0" indent="0">
              <a:spcBef>
                <a:spcPts val="0"/>
              </a:spcBef>
              <a:buNone/>
            </a:pPr>
            <a:r>
              <a:rPr lang="en-US" sz="2000" dirty="0">
                <a:hlinkClick r:id="rId2"/>
              </a:rPr>
              <a:t>https://www.benefits.va.gov/BENEFITS/Benefits_Summary_Materials.asp</a:t>
            </a:r>
            <a:endParaRPr lang="en-US" sz="2000" dirty="0"/>
          </a:p>
          <a:p>
            <a:pPr marL="0" indent="0">
              <a:spcBef>
                <a:spcPts val="0"/>
              </a:spcBef>
              <a:buNone/>
            </a:pPr>
            <a:endParaRPr lang="en-US" sz="2000" dirty="0"/>
          </a:p>
          <a:p>
            <a:pPr marL="0" indent="0">
              <a:spcBef>
                <a:spcPts val="0"/>
              </a:spcBef>
              <a:buNone/>
            </a:pPr>
            <a:r>
              <a:rPr lang="en-US" sz="2000" b="1" u="sng" dirty="0"/>
              <a:t>Fact Sheets</a:t>
            </a:r>
          </a:p>
          <a:p>
            <a:pPr marL="0" indent="0">
              <a:spcBef>
                <a:spcPts val="0"/>
              </a:spcBef>
              <a:buNone/>
            </a:pPr>
            <a:r>
              <a:rPr lang="en-US" sz="2000" dirty="0">
                <a:hlinkClick r:id="rId3"/>
              </a:rPr>
              <a:t>https://www.benefits.va.gov/benefits/factsheets.asp</a:t>
            </a:r>
            <a:endParaRPr lang="en-US" sz="2000" dirty="0"/>
          </a:p>
          <a:p>
            <a:pPr marL="0" indent="0">
              <a:spcBef>
                <a:spcPts val="0"/>
              </a:spcBef>
              <a:buNone/>
            </a:pPr>
            <a:endParaRPr lang="en-US" sz="2000" dirty="0"/>
          </a:p>
          <a:p>
            <a:pPr marL="0" indent="0">
              <a:spcBef>
                <a:spcPts val="0"/>
              </a:spcBef>
              <a:buNone/>
            </a:pPr>
            <a:r>
              <a:rPr lang="en-US" sz="2000" b="1" u="sng" dirty="0"/>
              <a:t>Federal Benefits Book </a:t>
            </a:r>
            <a:r>
              <a:rPr lang="en-US" sz="2000" dirty="0"/>
              <a:t>– comprehensive book of Federal Benefits</a:t>
            </a:r>
          </a:p>
          <a:p>
            <a:pPr marL="0" indent="0">
              <a:spcBef>
                <a:spcPts val="0"/>
              </a:spcBef>
              <a:buNone/>
            </a:pPr>
            <a:r>
              <a:rPr lang="en-US" sz="2000" dirty="0">
                <a:hlinkClick r:id="rId4"/>
              </a:rPr>
              <a:t>https://www.va.gov/opa/publications/benefits_book.asp</a:t>
            </a:r>
            <a:endParaRPr lang="en-US" sz="20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914531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C4F8-4B5F-491B-B6C0-85BA2109290A}"/>
              </a:ext>
            </a:extLst>
          </p:cNvPr>
          <p:cNvSpPr txBox="1">
            <a:spLocks/>
          </p:cNvSpPr>
          <p:nvPr/>
        </p:nvSpPr>
        <p:spPr>
          <a:xfrm>
            <a:off x="4371795" y="158091"/>
            <a:ext cx="3448410" cy="315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VA Home Loans</a:t>
            </a:r>
          </a:p>
        </p:txBody>
      </p:sp>
      <p:sp>
        <p:nvSpPr>
          <p:cNvPr id="3" name="Title 1">
            <a:extLst>
              <a:ext uri="{FF2B5EF4-FFF2-40B4-BE49-F238E27FC236}">
                <a16:creationId xmlns:a16="http://schemas.microsoft.com/office/drawing/2014/main" id="{AA822B71-9A95-4294-AA87-716F17E2C52E}"/>
              </a:ext>
            </a:extLst>
          </p:cNvPr>
          <p:cNvSpPr txBox="1">
            <a:spLocks/>
          </p:cNvSpPr>
          <p:nvPr/>
        </p:nvSpPr>
        <p:spPr>
          <a:xfrm>
            <a:off x="1261972" y="727434"/>
            <a:ext cx="9668056" cy="60356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Some participating local banks:</a:t>
            </a:r>
          </a:p>
          <a:p>
            <a:r>
              <a:rPr lang="en-US" sz="2000" b="1" dirty="0"/>
              <a:t>Fifth Third</a:t>
            </a:r>
          </a:p>
          <a:p>
            <a:r>
              <a:rPr lang="en-US" sz="2000" b="1" dirty="0"/>
              <a:t>Wells Fargo</a:t>
            </a:r>
          </a:p>
          <a:p>
            <a:r>
              <a:rPr lang="en-US" sz="2000" b="1" dirty="0"/>
              <a:t>First Financial </a:t>
            </a:r>
          </a:p>
          <a:p>
            <a:r>
              <a:rPr lang="en-US" sz="2000" b="1" dirty="0"/>
              <a:t>Region</a:t>
            </a:r>
          </a:p>
          <a:p>
            <a:r>
              <a:rPr lang="en-US" sz="2000" dirty="0"/>
              <a:t>For </a:t>
            </a:r>
            <a:r>
              <a:rPr lang="en-US" sz="2000" b="1" dirty="0"/>
              <a:t>COE</a:t>
            </a:r>
            <a:r>
              <a:rPr lang="en-US" sz="2000" dirty="0"/>
              <a:t> Certificate of Eligibility form.</a:t>
            </a:r>
          </a:p>
          <a:p>
            <a:r>
              <a:rPr lang="en-US" sz="2000" dirty="0">
                <a:hlinkClick r:id="rId2"/>
              </a:rPr>
              <a:t>https://www.vba.va.gov/pubs/forms/vba-26-1880-are.pdf</a:t>
            </a:r>
            <a:endParaRPr lang="en-US" sz="2000" dirty="0"/>
          </a:p>
          <a:p>
            <a:endParaRPr lang="en-US" sz="2000" dirty="0"/>
          </a:p>
          <a:p>
            <a:r>
              <a:rPr lang="en-US" sz="2000" dirty="0"/>
              <a:t>VA Home Loans: </a:t>
            </a:r>
            <a:r>
              <a:rPr lang="en-US" sz="2000" dirty="0">
                <a:hlinkClick r:id="rId3"/>
              </a:rPr>
              <a:t>https://www.benefits.va.gov/homeloans/</a:t>
            </a:r>
            <a:endParaRPr lang="en-US" sz="2000" dirty="0"/>
          </a:p>
          <a:p>
            <a:endParaRPr lang="en-US" sz="2000" dirty="0"/>
          </a:p>
          <a:p>
            <a:r>
              <a:rPr lang="en-US" sz="2000" dirty="0"/>
              <a:t>Need a COE Certificate of Eligibility and the bank can fill it out. Instantaneous approval.</a:t>
            </a:r>
          </a:p>
          <a:p>
            <a:r>
              <a:rPr lang="en-US" sz="2000" dirty="0">
                <a:hlinkClick r:id="rId4"/>
              </a:rPr>
              <a:t>https://www.benefits.va.gov/HOMELOANS/purchaseco_certificate.asp</a:t>
            </a:r>
            <a:r>
              <a:rPr lang="en-US" sz="2000" dirty="0"/>
              <a:t> </a:t>
            </a:r>
          </a:p>
          <a:p>
            <a:endParaRPr lang="en-US" sz="2000" dirty="0"/>
          </a:p>
          <a:p>
            <a:r>
              <a:rPr lang="en-US" sz="2000" b="1" dirty="0"/>
              <a:t>Loan Eligibility: </a:t>
            </a:r>
            <a:r>
              <a:rPr lang="en-US" sz="2000" dirty="0"/>
              <a:t>Served Active, Guard, Reserve and in some cases Surviving Spouse like DIC.</a:t>
            </a:r>
          </a:p>
          <a:p>
            <a:r>
              <a:rPr lang="en-US" sz="2000" dirty="0"/>
              <a:t>Good information about eligibility and what you need to file.</a:t>
            </a:r>
          </a:p>
          <a:p>
            <a:r>
              <a:rPr lang="en-US" sz="2000" dirty="0">
                <a:hlinkClick r:id="rId5"/>
              </a:rPr>
              <a:t>https://www.benefits.va.gov/homeloans/purchaseco_eligibility.asp</a:t>
            </a:r>
            <a:endParaRPr lang="en-US" sz="2000" dirty="0"/>
          </a:p>
          <a:p>
            <a:endParaRPr lang="en-US" sz="2000" dirty="0"/>
          </a:p>
          <a:p>
            <a:r>
              <a:rPr lang="en-US" sz="2000" b="1" dirty="0"/>
              <a:t>Adapted Housing Grants:</a:t>
            </a:r>
            <a:r>
              <a:rPr lang="en-US" sz="2000" dirty="0"/>
              <a:t> For SC Disabled Vets to make home improvements. You can apply for an SAH or SHA grant by either downloading and completing </a:t>
            </a:r>
            <a:r>
              <a:rPr lang="en-US" sz="2000" dirty="0">
                <a:hlinkClick r:id="rId6" tooltip="VA Form 26-4555"/>
              </a:rPr>
              <a:t>VA Form 26-4555 (PDF)</a:t>
            </a:r>
            <a:r>
              <a:rPr lang="en-US" sz="2000" dirty="0"/>
              <a:t> and submitting it to your nearest Regional Loan Center, or completing the online application. Follow this link </a:t>
            </a:r>
            <a:r>
              <a:rPr lang="en-US" sz="2000" dirty="0">
                <a:hlinkClick r:id="rId7" tooltip="Learn more about Adaptive Housing Grants"/>
              </a:rPr>
              <a:t>Learn More</a:t>
            </a:r>
            <a:endParaRPr lang="en-US" sz="2000" dirty="0"/>
          </a:p>
        </p:txBody>
      </p:sp>
    </p:spTree>
    <p:extLst>
      <p:ext uri="{BB962C8B-B14F-4D97-AF65-F5344CB8AC3E}">
        <p14:creationId xmlns:p14="http://schemas.microsoft.com/office/powerpoint/2010/main" val="228924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3036E1-9639-49D0-B1DA-8E4BC261A925}"/>
              </a:ext>
            </a:extLst>
          </p:cNvPr>
          <p:cNvSpPr>
            <a:spLocks noGrp="1"/>
          </p:cNvSpPr>
          <p:nvPr>
            <p:ph idx="1"/>
          </p:nvPr>
        </p:nvSpPr>
        <p:spPr>
          <a:xfrm>
            <a:off x="640511" y="1842878"/>
            <a:ext cx="10910977" cy="4351338"/>
          </a:xfrm>
        </p:spPr>
        <p:txBody>
          <a:bodyPr>
            <a:normAutofit/>
          </a:bodyPr>
          <a:lstStyle/>
          <a:p>
            <a:r>
              <a:rPr lang="en-US" sz="4800" dirty="0"/>
              <a:t>Questions?</a:t>
            </a:r>
          </a:p>
          <a:p>
            <a:r>
              <a:rPr lang="en-US" sz="4800" dirty="0"/>
              <a:t>Let’s take a break then go on to the next section.</a:t>
            </a:r>
          </a:p>
        </p:txBody>
      </p:sp>
    </p:spTree>
    <p:extLst>
      <p:ext uri="{BB962C8B-B14F-4D97-AF65-F5344CB8AC3E}">
        <p14:creationId xmlns:p14="http://schemas.microsoft.com/office/powerpoint/2010/main" val="325219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106C-F3FE-45FD-8E4B-50787EC719F9}"/>
              </a:ext>
            </a:extLst>
          </p:cNvPr>
          <p:cNvSpPr>
            <a:spLocks noGrp="1"/>
          </p:cNvSpPr>
          <p:nvPr>
            <p:ph type="ctrTitle"/>
          </p:nvPr>
        </p:nvSpPr>
        <p:spPr>
          <a:xfrm>
            <a:off x="1524000" y="176938"/>
            <a:ext cx="9144000" cy="918617"/>
          </a:xfrm>
        </p:spPr>
        <p:txBody>
          <a:bodyPr>
            <a:normAutofit/>
          </a:bodyPr>
          <a:lstStyle/>
          <a:p>
            <a:r>
              <a:rPr lang="en-US" b="1" i="1" dirty="0"/>
              <a:t>Office Contact Information</a:t>
            </a:r>
          </a:p>
        </p:txBody>
      </p:sp>
      <p:sp>
        <p:nvSpPr>
          <p:cNvPr id="3" name="Subtitle 2">
            <a:extLst>
              <a:ext uri="{FF2B5EF4-FFF2-40B4-BE49-F238E27FC236}">
                <a16:creationId xmlns:a16="http://schemas.microsoft.com/office/drawing/2014/main" id="{53773BA1-8402-49E3-A617-E3025C7149BB}"/>
              </a:ext>
            </a:extLst>
          </p:cNvPr>
          <p:cNvSpPr>
            <a:spLocks noGrp="1"/>
          </p:cNvSpPr>
          <p:nvPr>
            <p:ph type="subTitle" idx="1"/>
          </p:nvPr>
        </p:nvSpPr>
        <p:spPr>
          <a:xfrm>
            <a:off x="126521" y="1216324"/>
            <a:ext cx="11938958" cy="5270740"/>
          </a:xfrm>
        </p:spPr>
        <p:txBody>
          <a:bodyPr>
            <a:normAutofit fontScale="25000" lnSpcReduction="20000"/>
          </a:bodyPr>
          <a:lstStyle/>
          <a:p>
            <a:r>
              <a:rPr lang="en-US" sz="9600" dirty="0"/>
              <a:t>Dale Richey</a:t>
            </a:r>
            <a:br>
              <a:rPr lang="en-US" sz="9600" dirty="0"/>
            </a:br>
            <a:r>
              <a:rPr lang="en-US" sz="9600" dirty="0"/>
              <a:t>Sullivan County Veteran Service Officer - Room 101 on the East Side of the Courthouse</a:t>
            </a:r>
          </a:p>
          <a:p>
            <a:br>
              <a:rPr lang="en-US" sz="9600" dirty="0"/>
            </a:br>
            <a:r>
              <a:rPr lang="en-US" sz="9600" dirty="0"/>
              <a:t>Phone: 812-268-5437</a:t>
            </a:r>
            <a:br>
              <a:rPr lang="en-US" sz="9600" dirty="0"/>
            </a:br>
            <a:r>
              <a:rPr lang="en-US" sz="9600" dirty="0"/>
              <a:t>FAX: 812-268-6508</a:t>
            </a:r>
          </a:p>
          <a:p>
            <a:r>
              <a:rPr lang="en-US" sz="9600" dirty="0"/>
              <a:t>email: </a:t>
            </a:r>
            <a:r>
              <a:rPr lang="en-US" sz="9600" u="sng" dirty="0">
                <a:hlinkClick r:id="rId2"/>
              </a:rPr>
              <a:t>veteransaffairs@sullivancounty.in.gov</a:t>
            </a:r>
            <a:endParaRPr lang="en-US" sz="9600" dirty="0"/>
          </a:p>
          <a:p>
            <a:r>
              <a:rPr lang="en-US" sz="9600" dirty="0"/>
              <a:t>Website: </a:t>
            </a:r>
            <a:r>
              <a:rPr lang="en-US" sz="9600" u="sng" dirty="0">
                <a:hlinkClick r:id="rId3"/>
              </a:rPr>
              <a:t>www.sullivancounty.in.gov</a:t>
            </a:r>
            <a:endParaRPr lang="en-US" sz="9600" u="sng" dirty="0"/>
          </a:p>
          <a:p>
            <a:r>
              <a:rPr lang="en-US" sz="9600" dirty="0"/>
              <a:t>Facebook: </a:t>
            </a:r>
            <a:r>
              <a:rPr lang="en-US" sz="9600" u="sng" dirty="0"/>
              <a:t>Sullivan County Veterans Affairs</a:t>
            </a:r>
          </a:p>
          <a:p>
            <a:endParaRPr lang="en-US" sz="9600" u="sng" dirty="0"/>
          </a:p>
          <a:p>
            <a:r>
              <a:rPr lang="en-US" sz="9600" dirty="0"/>
              <a:t>Our office will work with any veteran regardless of county of residence.</a:t>
            </a:r>
          </a:p>
          <a:p>
            <a:endParaRPr lang="en-US" sz="9600" i="1" u="sng" dirty="0"/>
          </a:p>
          <a:p>
            <a:pPr marL="457200" algn="l">
              <a:lnSpc>
                <a:spcPct val="120000"/>
              </a:lnSpc>
              <a:spcBef>
                <a:spcPts val="0"/>
              </a:spcBef>
              <a:buFont typeface="Arial" panose="020B0604020202020204" pitchFamily="34" charset="0"/>
              <a:buChar char="•"/>
            </a:pPr>
            <a:r>
              <a:rPr lang="en-US" sz="9600" i="1" dirty="0"/>
              <a:t>Not necessary to take detailed notes because this </a:t>
            </a:r>
            <a:r>
              <a:rPr lang="en-US" sz="9600" i="1" dirty="0">
                <a:solidFill>
                  <a:srgbClr val="FF0000"/>
                </a:solidFill>
              </a:rPr>
              <a:t>PowerPoint Presentation </a:t>
            </a:r>
            <a:r>
              <a:rPr lang="en-US" sz="9600" i="1" dirty="0"/>
              <a:t>will be      uploaded to the county website at </a:t>
            </a:r>
            <a:r>
              <a:rPr lang="en-US" sz="9600" b="1" i="1" dirty="0"/>
              <a:t>sullivancounty.in.gov</a:t>
            </a:r>
            <a:r>
              <a:rPr lang="en-US" sz="9600" i="1" dirty="0"/>
              <a:t>. </a:t>
            </a:r>
            <a:r>
              <a:rPr lang="en-US" sz="9600" i="1" dirty="0">
                <a:solidFill>
                  <a:srgbClr val="FF0000"/>
                </a:solidFill>
              </a:rPr>
              <a:t>See next slide for path</a:t>
            </a:r>
            <a:r>
              <a:rPr lang="en-US" sz="9600" i="1" dirty="0"/>
              <a:t>.</a:t>
            </a:r>
          </a:p>
          <a:p>
            <a:pPr marL="457200" algn="l">
              <a:lnSpc>
                <a:spcPct val="120000"/>
              </a:lnSpc>
              <a:spcBef>
                <a:spcPts val="0"/>
              </a:spcBef>
              <a:buFont typeface="Arial" panose="020B0604020202020204" pitchFamily="34" charset="0"/>
              <a:buChar char="•"/>
            </a:pPr>
            <a:r>
              <a:rPr lang="en-US" sz="9600" i="1" dirty="0"/>
              <a:t>If you have trouble accessing the file then I will send it to your email.</a:t>
            </a:r>
            <a:endParaRPr lang="en-US" sz="9600" dirty="0"/>
          </a:p>
          <a:p>
            <a:pPr marL="457200" algn="l">
              <a:lnSpc>
                <a:spcPct val="120000"/>
              </a:lnSpc>
              <a:spcBef>
                <a:spcPts val="0"/>
              </a:spcBef>
              <a:buFont typeface="Arial" panose="020B0604020202020204" pitchFamily="34" charset="0"/>
              <a:buChar char="•"/>
            </a:pPr>
            <a:r>
              <a:rPr lang="en-US" sz="9600" i="1" dirty="0"/>
              <a:t>Provide us your email address to get our Monthly Newsletter and general information. </a:t>
            </a:r>
          </a:p>
          <a:p>
            <a:pPr marL="457200" algn="l">
              <a:lnSpc>
                <a:spcPct val="120000"/>
              </a:lnSpc>
              <a:spcBef>
                <a:spcPts val="0"/>
              </a:spcBef>
              <a:buFont typeface="Arial" panose="020B0604020202020204" pitchFamily="34" charset="0"/>
              <a:buChar char="•"/>
            </a:pPr>
            <a:r>
              <a:rPr lang="en-US" sz="9600" i="1" dirty="0"/>
              <a:t>Newsletters also Posted at Legions, Veterans Affairs Office, VFW &amp; sullivancounty.in.gov.</a:t>
            </a:r>
          </a:p>
          <a:p>
            <a:endParaRPr lang="en-US" sz="4400" dirty="0"/>
          </a:p>
        </p:txBody>
      </p:sp>
    </p:spTree>
    <p:extLst>
      <p:ext uri="{BB962C8B-B14F-4D97-AF65-F5344CB8AC3E}">
        <p14:creationId xmlns:p14="http://schemas.microsoft.com/office/powerpoint/2010/main" val="426749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D98-4271-41CC-9C94-1A3D5FDB943B}"/>
              </a:ext>
            </a:extLst>
          </p:cNvPr>
          <p:cNvSpPr>
            <a:spLocks noGrp="1"/>
          </p:cNvSpPr>
          <p:nvPr>
            <p:ph type="ctrTitle"/>
          </p:nvPr>
        </p:nvSpPr>
        <p:spPr>
          <a:xfrm>
            <a:off x="1524000" y="0"/>
            <a:ext cx="9144000" cy="741872"/>
          </a:xfrm>
        </p:spPr>
        <p:txBody>
          <a:bodyPr>
            <a:normAutofit/>
          </a:bodyPr>
          <a:lstStyle/>
          <a:p>
            <a:r>
              <a:rPr lang="en-US" sz="4400" u="sng" dirty="0">
                <a:latin typeface="+mn-lt"/>
              </a:rPr>
              <a:t>Goals for this Seminar</a:t>
            </a:r>
          </a:p>
        </p:txBody>
      </p:sp>
      <p:sp>
        <p:nvSpPr>
          <p:cNvPr id="3" name="Subtitle 2">
            <a:extLst>
              <a:ext uri="{FF2B5EF4-FFF2-40B4-BE49-F238E27FC236}">
                <a16:creationId xmlns:a16="http://schemas.microsoft.com/office/drawing/2014/main" id="{7FA54008-72B8-47B2-B209-883DCFEB8ADD}"/>
              </a:ext>
            </a:extLst>
          </p:cNvPr>
          <p:cNvSpPr>
            <a:spLocks noGrp="1"/>
          </p:cNvSpPr>
          <p:nvPr>
            <p:ph type="subTitle" idx="1"/>
          </p:nvPr>
        </p:nvSpPr>
        <p:spPr>
          <a:xfrm>
            <a:off x="566467" y="1440531"/>
            <a:ext cx="11059065" cy="5512359"/>
          </a:xfrm>
        </p:spPr>
        <p:txBody>
          <a:bodyPr>
            <a:noAutofit/>
          </a:bodyPr>
          <a:lstStyle/>
          <a:p>
            <a:pPr algn="l"/>
            <a:r>
              <a:rPr lang="en-US" sz="2000" dirty="0"/>
              <a:t>Provide basic knowledge on what benefits you are entitled to and how to proceed with your claim.</a:t>
            </a:r>
          </a:p>
          <a:p>
            <a:pPr algn="l"/>
            <a:endParaRPr lang="en-US" sz="2000" dirty="0"/>
          </a:p>
          <a:p>
            <a:pPr algn="l"/>
            <a:r>
              <a:rPr lang="en-US" sz="2000" dirty="0"/>
              <a:t>Try to keep this seminar at a </a:t>
            </a:r>
            <a:r>
              <a:rPr lang="en-US" sz="2000" b="1" dirty="0"/>
              <a:t>high level </a:t>
            </a:r>
            <a:r>
              <a:rPr lang="en-US" sz="2000" dirty="0"/>
              <a:t>of information because everyone does not need to delve into every detail of each benefit. Please contact our office for the forms and guidance you will need when you are ready to file your claim.</a:t>
            </a:r>
          </a:p>
          <a:p>
            <a:pPr algn="l"/>
            <a:endParaRPr lang="en-US" sz="2000" dirty="0"/>
          </a:p>
          <a:p>
            <a:pPr algn="l"/>
            <a:endParaRPr lang="en-US" sz="2000" dirty="0"/>
          </a:p>
          <a:p>
            <a:pPr algn="l"/>
            <a:r>
              <a:rPr lang="en-US" sz="2000" dirty="0"/>
              <a:t>Leave the Seminar with access to a tool kit full of resources. This PowerPoint is posted on the county website </a:t>
            </a:r>
            <a:r>
              <a:rPr lang="en-US" sz="2000" b="1" dirty="0"/>
              <a:t>sullivancounty.in.gov</a:t>
            </a:r>
            <a:r>
              <a:rPr lang="en-US" sz="2000" dirty="0"/>
              <a:t> under </a:t>
            </a:r>
            <a:r>
              <a:rPr lang="en-US" sz="2000" b="1" dirty="0"/>
              <a:t>Veterans Affairs. See next slide for path. </a:t>
            </a:r>
            <a:r>
              <a:rPr lang="en-US" sz="2000" dirty="0"/>
              <a:t>If you have issues accessing it we can email the files to you.</a:t>
            </a:r>
          </a:p>
          <a:p>
            <a:pPr algn="l"/>
            <a:endParaRPr lang="en-US" sz="2000" dirty="0"/>
          </a:p>
          <a:p>
            <a:pPr algn="l"/>
            <a:r>
              <a:rPr lang="en-US" sz="2000" dirty="0"/>
              <a:t>I encourage you to use the Veteran Service Officer in your county of residence but, our Sullivan County Veterans Affairs office will assist anyone seeking benefits regardless of your county of residence. </a:t>
            </a:r>
          </a:p>
          <a:p>
            <a:pPr algn="l"/>
            <a:endParaRPr lang="en-US" sz="2000" dirty="0"/>
          </a:p>
          <a:p>
            <a:endParaRPr lang="en-US" sz="2000" dirty="0"/>
          </a:p>
        </p:txBody>
      </p:sp>
    </p:spTree>
    <p:extLst>
      <p:ext uri="{BB962C8B-B14F-4D97-AF65-F5344CB8AC3E}">
        <p14:creationId xmlns:p14="http://schemas.microsoft.com/office/powerpoint/2010/main" val="132053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106C-F3FE-45FD-8E4B-50787EC719F9}"/>
              </a:ext>
            </a:extLst>
          </p:cNvPr>
          <p:cNvSpPr>
            <a:spLocks noGrp="1"/>
          </p:cNvSpPr>
          <p:nvPr>
            <p:ph type="ctrTitle"/>
          </p:nvPr>
        </p:nvSpPr>
        <p:spPr>
          <a:xfrm>
            <a:off x="1524000" y="176938"/>
            <a:ext cx="9144000" cy="918617"/>
          </a:xfrm>
        </p:spPr>
        <p:txBody>
          <a:bodyPr>
            <a:normAutofit/>
          </a:bodyPr>
          <a:lstStyle/>
          <a:p>
            <a:r>
              <a:rPr lang="en-US" b="1" i="1" dirty="0"/>
              <a:t>PowerPoint Presentation</a:t>
            </a:r>
          </a:p>
        </p:txBody>
      </p:sp>
      <p:sp>
        <p:nvSpPr>
          <p:cNvPr id="5" name="Subtitle 4">
            <a:extLst>
              <a:ext uri="{FF2B5EF4-FFF2-40B4-BE49-F238E27FC236}">
                <a16:creationId xmlns:a16="http://schemas.microsoft.com/office/drawing/2014/main" id="{525EE020-DF57-45F1-B2B9-ECF4A342CF46}"/>
              </a:ext>
            </a:extLst>
          </p:cNvPr>
          <p:cNvSpPr>
            <a:spLocks noGrp="1"/>
          </p:cNvSpPr>
          <p:nvPr>
            <p:ph type="subTitle" idx="1"/>
          </p:nvPr>
        </p:nvSpPr>
        <p:spPr>
          <a:xfrm>
            <a:off x="1524000" y="941542"/>
            <a:ext cx="9144000" cy="1655762"/>
          </a:xfrm>
        </p:spPr>
        <p:txBody>
          <a:bodyPr/>
          <a:lstStyle/>
          <a:p>
            <a:r>
              <a:rPr lang="en-US" dirty="0"/>
              <a:t>Link to Sullivan County Website: </a:t>
            </a:r>
            <a:r>
              <a:rPr lang="en-US" dirty="0">
                <a:solidFill>
                  <a:schemeClr val="accent1"/>
                </a:solidFill>
              </a:rPr>
              <a:t>sullivancounty.in.gov</a:t>
            </a:r>
          </a:p>
          <a:p>
            <a:endParaRPr lang="en-US" dirty="0"/>
          </a:p>
        </p:txBody>
      </p:sp>
      <p:pic>
        <p:nvPicPr>
          <p:cNvPr id="7" name="Picture 6">
            <a:extLst>
              <a:ext uri="{FF2B5EF4-FFF2-40B4-BE49-F238E27FC236}">
                <a16:creationId xmlns:a16="http://schemas.microsoft.com/office/drawing/2014/main" id="{6556ED37-F513-4DD2-BF69-A71B05000A96}"/>
              </a:ext>
            </a:extLst>
          </p:cNvPr>
          <p:cNvPicPr>
            <a:picLocks noChangeAspect="1"/>
          </p:cNvPicPr>
          <p:nvPr/>
        </p:nvPicPr>
        <p:blipFill>
          <a:blip r:embed="rId2"/>
          <a:stretch>
            <a:fillRect/>
          </a:stretch>
        </p:blipFill>
        <p:spPr>
          <a:xfrm>
            <a:off x="473643" y="1491365"/>
            <a:ext cx="6367103" cy="3741085"/>
          </a:xfrm>
          <a:prstGeom prst="rect">
            <a:avLst/>
          </a:prstGeom>
        </p:spPr>
      </p:pic>
      <p:pic>
        <p:nvPicPr>
          <p:cNvPr id="8" name="Picture 7">
            <a:extLst>
              <a:ext uri="{FF2B5EF4-FFF2-40B4-BE49-F238E27FC236}">
                <a16:creationId xmlns:a16="http://schemas.microsoft.com/office/drawing/2014/main" id="{993FB9D2-7B9E-469F-B8BC-E0C3239374AC}"/>
              </a:ext>
            </a:extLst>
          </p:cNvPr>
          <p:cNvPicPr>
            <a:picLocks noChangeAspect="1"/>
          </p:cNvPicPr>
          <p:nvPr/>
        </p:nvPicPr>
        <p:blipFill>
          <a:blip r:embed="rId3"/>
          <a:stretch>
            <a:fillRect/>
          </a:stretch>
        </p:blipFill>
        <p:spPr>
          <a:xfrm>
            <a:off x="7290309" y="3251250"/>
            <a:ext cx="2752725" cy="1981200"/>
          </a:xfrm>
          <a:prstGeom prst="rect">
            <a:avLst/>
          </a:prstGeom>
        </p:spPr>
      </p:pic>
      <p:pic>
        <p:nvPicPr>
          <p:cNvPr id="9" name="Picture 8">
            <a:extLst>
              <a:ext uri="{FF2B5EF4-FFF2-40B4-BE49-F238E27FC236}">
                <a16:creationId xmlns:a16="http://schemas.microsoft.com/office/drawing/2014/main" id="{54025D64-E073-4838-BC91-0B3BCA4EF9B6}"/>
              </a:ext>
            </a:extLst>
          </p:cNvPr>
          <p:cNvPicPr>
            <a:picLocks noChangeAspect="1"/>
          </p:cNvPicPr>
          <p:nvPr/>
        </p:nvPicPr>
        <p:blipFill>
          <a:blip r:embed="rId4"/>
          <a:stretch>
            <a:fillRect/>
          </a:stretch>
        </p:blipFill>
        <p:spPr>
          <a:xfrm>
            <a:off x="1432884" y="5366635"/>
            <a:ext cx="8515350" cy="847725"/>
          </a:xfrm>
          <a:prstGeom prst="rect">
            <a:avLst/>
          </a:prstGeom>
        </p:spPr>
      </p:pic>
      <p:sp>
        <p:nvSpPr>
          <p:cNvPr id="10" name="TextBox 9">
            <a:extLst>
              <a:ext uri="{FF2B5EF4-FFF2-40B4-BE49-F238E27FC236}">
                <a16:creationId xmlns:a16="http://schemas.microsoft.com/office/drawing/2014/main" id="{E8593CAE-6BD0-45B3-8CC7-1C4E9E47EBD3}"/>
              </a:ext>
            </a:extLst>
          </p:cNvPr>
          <p:cNvSpPr txBox="1"/>
          <p:nvPr/>
        </p:nvSpPr>
        <p:spPr>
          <a:xfrm>
            <a:off x="1328468" y="2110399"/>
            <a:ext cx="1276709" cy="369332"/>
          </a:xfrm>
          <a:prstGeom prst="rect">
            <a:avLst/>
          </a:prstGeom>
          <a:noFill/>
          <a:ln w="38100">
            <a:solidFill>
              <a:srgbClr val="FF0000"/>
            </a:solidFill>
          </a:ln>
        </p:spPr>
        <p:txBody>
          <a:bodyPr wrap="square" rtlCol="0">
            <a:spAutoFit/>
          </a:bodyPr>
          <a:lstStyle/>
          <a:p>
            <a:r>
              <a:rPr lang="en-US" dirty="0">
                <a:solidFill>
                  <a:srgbClr val="FF0000"/>
                </a:solidFill>
              </a:rPr>
              <a:t>1</a:t>
            </a:r>
          </a:p>
        </p:txBody>
      </p:sp>
      <p:sp>
        <p:nvSpPr>
          <p:cNvPr id="12" name="TextBox 11">
            <a:extLst>
              <a:ext uri="{FF2B5EF4-FFF2-40B4-BE49-F238E27FC236}">
                <a16:creationId xmlns:a16="http://schemas.microsoft.com/office/drawing/2014/main" id="{9E47652D-5990-4DC4-956F-638156263BBC}"/>
              </a:ext>
            </a:extLst>
          </p:cNvPr>
          <p:cNvSpPr txBox="1"/>
          <p:nvPr/>
        </p:nvSpPr>
        <p:spPr>
          <a:xfrm>
            <a:off x="3157269" y="4746212"/>
            <a:ext cx="1544128" cy="369332"/>
          </a:xfrm>
          <a:prstGeom prst="rect">
            <a:avLst/>
          </a:prstGeom>
          <a:noFill/>
          <a:ln w="38100">
            <a:solidFill>
              <a:srgbClr val="FF0000"/>
            </a:solidFill>
          </a:ln>
        </p:spPr>
        <p:txBody>
          <a:bodyPr wrap="square" rtlCol="0">
            <a:spAutoFit/>
          </a:bodyPr>
          <a:lstStyle/>
          <a:p>
            <a:r>
              <a:rPr lang="en-US" dirty="0">
                <a:solidFill>
                  <a:srgbClr val="FF0000"/>
                </a:solidFill>
              </a:rPr>
              <a:t>2</a:t>
            </a:r>
          </a:p>
        </p:txBody>
      </p:sp>
      <p:sp>
        <p:nvSpPr>
          <p:cNvPr id="13" name="TextBox 12">
            <a:extLst>
              <a:ext uri="{FF2B5EF4-FFF2-40B4-BE49-F238E27FC236}">
                <a16:creationId xmlns:a16="http://schemas.microsoft.com/office/drawing/2014/main" id="{0B8240D6-4FBC-4D74-905C-605E239A220E}"/>
              </a:ext>
            </a:extLst>
          </p:cNvPr>
          <p:cNvSpPr txBox="1"/>
          <p:nvPr/>
        </p:nvSpPr>
        <p:spPr>
          <a:xfrm>
            <a:off x="1155940" y="5366635"/>
            <a:ext cx="5382883" cy="923330"/>
          </a:xfrm>
          <a:prstGeom prst="rect">
            <a:avLst/>
          </a:prstGeom>
          <a:noFill/>
          <a:ln w="38100">
            <a:solidFill>
              <a:srgbClr val="FF0000"/>
            </a:solidFill>
          </a:ln>
        </p:spPr>
        <p:txBody>
          <a:bodyPr wrap="square" rtlCol="0">
            <a:spAutoFit/>
          </a:bodyPr>
          <a:lstStyle/>
          <a:p>
            <a:r>
              <a:rPr lang="en-US" dirty="0">
                <a:solidFill>
                  <a:srgbClr val="FF0000"/>
                </a:solidFill>
              </a:rPr>
              <a:t>4</a:t>
            </a:r>
          </a:p>
          <a:p>
            <a:endParaRPr lang="en-US" dirty="0">
              <a:solidFill>
                <a:srgbClr val="FF0000"/>
              </a:solidFill>
            </a:endParaRPr>
          </a:p>
          <a:p>
            <a:endParaRPr lang="en-US" dirty="0">
              <a:solidFill>
                <a:srgbClr val="FF0000"/>
              </a:solidFill>
            </a:endParaRPr>
          </a:p>
        </p:txBody>
      </p:sp>
      <p:sp>
        <p:nvSpPr>
          <p:cNvPr id="14" name="TextBox 13">
            <a:extLst>
              <a:ext uri="{FF2B5EF4-FFF2-40B4-BE49-F238E27FC236}">
                <a16:creationId xmlns:a16="http://schemas.microsoft.com/office/drawing/2014/main" id="{FEE0FD4E-C977-4F24-A9BD-6826C62A82CB}"/>
              </a:ext>
            </a:extLst>
          </p:cNvPr>
          <p:cNvSpPr txBox="1"/>
          <p:nvPr/>
        </p:nvSpPr>
        <p:spPr>
          <a:xfrm>
            <a:off x="7358332" y="4470754"/>
            <a:ext cx="1484553" cy="369332"/>
          </a:xfrm>
          <a:prstGeom prst="rect">
            <a:avLst/>
          </a:prstGeom>
          <a:noFill/>
          <a:ln w="38100">
            <a:solidFill>
              <a:srgbClr val="FF0000"/>
            </a:solidFill>
          </a:ln>
        </p:spPr>
        <p:txBody>
          <a:bodyPr wrap="square" rtlCol="0">
            <a:spAutoFit/>
          </a:bodyPr>
          <a:lstStyle/>
          <a:p>
            <a:r>
              <a:rPr lang="en-US" dirty="0">
                <a:solidFill>
                  <a:srgbClr val="FF0000"/>
                </a:solidFill>
              </a:rPr>
              <a:t>3</a:t>
            </a:r>
          </a:p>
        </p:txBody>
      </p:sp>
    </p:spTree>
    <p:extLst>
      <p:ext uri="{BB962C8B-B14F-4D97-AF65-F5344CB8AC3E}">
        <p14:creationId xmlns:p14="http://schemas.microsoft.com/office/powerpoint/2010/main" val="2413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F510-978B-4513-986E-77767384D020}"/>
              </a:ext>
            </a:extLst>
          </p:cNvPr>
          <p:cNvSpPr>
            <a:spLocks noGrp="1"/>
          </p:cNvSpPr>
          <p:nvPr>
            <p:ph type="title"/>
          </p:nvPr>
        </p:nvSpPr>
        <p:spPr>
          <a:xfrm>
            <a:off x="58576" y="864467"/>
            <a:ext cx="12074832" cy="816695"/>
          </a:xfrm>
        </p:spPr>
        <p:txBody>
          <a:bodyPr>
            <a:noAutofit/>
          </a:bodyPr>
          <a:lstStyle/>
          <a:p>
            <a:pPr algn="ctr"/>
            <a:r>
              <a:rPr lang="en-US" sz="4000" b="1" i="1" u="sng" dirty="0"/>
              <a:t>Suicide Prevention is goal #1</a:t>
            </a:r>
            <a:br>
              <a:rPr lang="en-US" sz="3200" b="1" i="1" dirty="0"/>
            </a:br>
            <a:r>
              <a:rPr lang="en-US" sz="3200" b="1" i="1" dirty="0"/>
              <a:t>We must help struggling Veterans and their families. </a:t>
            </a:r>
            <a:br>
              <a:rPr lang="en-US" sz="3200" b="1" i="1" dirty="0"/>
            </a:br>
            <a:r>
              <a:rPr lang="en-US" sz="3200" b="1" i="1" dirty="0"/>
              <a:t>Call the number below to talk with someone. </a:t>
            </a:r>
            <a:br>
              <a:rPr lang="en-US" sz="3200" b="1" i="1" dirty="0"/>
            </a:br>
            <a:r>
              <a:rPr lang="en-US" sz="3200" b="1" i="1" dirty="0"/>
              <a:t>Our office hands out a lot of items for Suicide Prevention. Please take and distribute these items on the table. We can’t help them if they are no longer with us.</a:t>
            </a:r>
          </a:p>
        </p:txBody>
      </p:sp>
      <p:pic>
        <p:nvPicPr>
          <p:cNvPr id="5" name="Content Placeholder 4">
            <a:extLst>
              <a:ext uri="{FF2B5EF4-FFF2-40B4-BE49-F238E27FC236}">
                <a16:creationId xmlns:a16="http://schemas.microsoft.com/office/drawing/2014/main" id="{FC5E7427-D4FA-41BE-8BE8-12C0C24C7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2183" y="2646362"/>
            <a:ext cx="3727619" cy="2876492"/>
          </a:xfrm>
        </p:spPr>
      </p:pic>
      <p:sp>
        <p:nvSpPr>
          <p:cNvPr id="6" name="Rectangle 5">
            <a:extLst>
              <a:ext uri="{FF2B5EF4-FFF2-40B4-BE49-F238E27FC236}">
                <a16:creationId xmlns:a16="http://schemas.microsoft.com/office/drawing/2014/main" id="{00367675-59CD-474E-B5A9-DA506366D120}"/>
              </a:ext>
            </a:extLst>
          </p:cNvPr>
          <p:cNvSpPr/>
          <p:nvPr/>
        </p:nvSpPr>
        <p:spPr>
          <a:xfrm>
            <a:off x="2141983" y="5393457"/>
            <a:ext cx="7908021" cy="1569660"/>
          </a:xfrm>
          <a:prstGeom prst="rect">
            <a:avLst/>
          </a:prstGeom>
        </p:spPr>
        <p:txBody>
          <a:bodyPr wrap="square">
            <a:spAutoFit/>
          </a:bodyPr>
          <a:lstStyle/>
          <a:p>
            <a:pPr algn="ctr"/>
            <a:r>
              <a:rPr lang="en-US" sz="4800" dirty="0"/>
              <a:t>800-ARE-TALK </a:t>
            </a:r>
            <a:r>
              <a:rPr lang="en-US" sz="4800" dirty="0">
                <a:solidFill>
                  <a:srgbClr val="FF0000"/>
                </a:solidFill>
              </a:rPr>
              <a:t>PRESS 1</a:t>
            </a:r>
          </a:p>
          <a:p>
            <a:pPr algn="ctr"/>
            <a:r>
              <a:rPr lang="en-US" sz="4800" dirty="0"/>
              <a:t>[Coming Soon 988]</a:t>
            </a:r>
            <a:endParaRPr lang="en-US" sz="4800" dirty="0">
              <a:solidFill>
                <a:srgbClr val="FF0000"/>
              </a:solidFill>
            </a:endParaRPr>
          </a:p>
        </p:txBody>
      </p:sp>
    </p:spTree>
    <p:extLst>
      <p:ext uri="{BB962C8B-B14F-4D97-AF65-F5344CB8AC3E}">
        <p14:creationId xmlns:p14="http://schemas.microsoft.com/office/powerpoint/2010/main" val="413898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DA7E-9F28-4FAC-86FF-38360B9B625B}"/>
              </a:ext>
            </a:extLst>
          </p:cNvPr>
          <p:cNvSpPr>
            <a:spLocks noGrp="1"/>
          </p:cNvSpPr>
          <p:nvPr>
            <p:ph type="ctrTitle"/>
          </p:nvPr>
        </p:nvSpPr>
        <p:spPr>
          <a:xfrm>
            <a:off x="1237375" y="135121"/>
            <a:ext cx="9717248" cy="854780"/>
          </a:xfrm>
        </p:spPr>
        <p:txBody>
          <a:bodyPr>
            <a:normAutofit/>
          </a:bodyPr>
          <a:lstStyle/>
          <a:p>
            <a:r>
              <a:rPr lang="en-US" sz="5400" u="sng" dirty="0">
                <a:latin typeface="+mn-lt"/>
              </a:rPr>
              <a:t>Post Traumatic Stress Disorder</a:t>
            </a:r>
          </a:p>
        </p:txBody>
      </p:sp>
      <p:pic>
        <p:nvPicPr>
          <p:cNvPr id="5" name="Picture 4">
            <a:extLst>
              <a:ext uri="{FF2B5EF4-FFF2-40B4-BE49-F238E27FC236}">
                <a16:creationId xmlns:a16="http://schemas.microsoft.com/office/drawing/2014/main" id="{72B87715-D82D-4879-B0D6-21BC02A8F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387" y="1136708"/>
            <a:ext cx="7603223" cy="4905936"/>
          </a:xfrm>
          <a:prstGeom prst="rect">
            <a:avLst/>
          </a:prstGeom>
        </p:spPr>
      </p:pic>
      <p:sp>
        <p:nvSpPr>
          <p:cNvPr id="4" name="Title 1">
            <a:extLst>
              <a:ext uri="{FF2B5EF4-FFF2-40B4-BE49-F238E27FC236}">
                <a16:creationId xmlns:a16="http://schemas.microsoft.com/office/drawing/2014/main" id="{7F901EB6-ED44-4034-8C9C-CAE18A4214D5}"/>
              </a:ext>
            </a:extLst>
          </p:cNvPr>
          <p:cNvSpPr txBox="1">
            <a:spLocks/>
          </p:cNvSpPr>
          <p:nvPr/>
        </p:nvSpPr>
        <p:spPr>
          <a:xfrm>
            <a:off x="405442" y="6189451"/>
            <a:ext cx="11473131" cy="557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n-lt"/>
              </a:rPr>
              <a:t>Encourage Veterans who have these symptoms to get help.</a:t>
            </a:r>
          </a:p>
        </p:txBody>
      </p:sp>
    </p:spTree>
    <p:extLst>
      <p:ext uri="{BB962C8B-B14F-4D97-AF65-F5344CB8AC3E}">
        <p14:creationId xmlns:p14="http://schemas.microsoft.com/office/powerpoint/2010/main" val="113993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7222-C78C-4ED3-BF4E-6DDDB9E302DE}"/>
              </a:ext>
            </a:extLst>
          </p:cNvPr>
          <p:cNvSpPr>
            <a:spLocks noGrp="1"/>
          </p:cNvSpPr>
          <p:nvPr>
            <p:ph type="ctrTitle"/>
          </p:nvPr>
        </p:nvSpPr>
        <p:spPr>
          <a:xfrm>
            <a:off x="1523999" y="182555"/>
            <a:ext cx="9144000" cy="646196"/>
          </a:xfrm>
        </p:spPr>
        <p:txBody>
          <a:bodyPr>
            <a:noAutofit/>
          </a:bodyPr>
          <a:lstStyle/>
          <a:p>
            <a:r>
              <a:rPr lang="en-US" sz="4000" i="1" dirty="0">
                <a:solidFill>
                  <a:srgbClr val="00B0F0"/>
                </a:solidFill>
              </a:rPr>
              <a:t>maketheconnection.net </a:t>
            </a:r>
            <a:r>
              <a:rPr lang="en-US" sz="4000" dirty="0"/>
              <a:t>– Helpful Videos</a:t>
            </a:r>
            <a:br>
              <a:rPr lang="en-US" sz="4000" dirty="0"/>
            </a:br>
            <a:r>
              <a:rPr lang="en-US" sz="2000" b="1" i="1" dirty="0"/>
              <a:t>Select your service criteria and your circumstance – Connection Cards on the table</a:t>
            </a:r>
          </a:p>
        </p:txBody>
      </p:sp>
      <p:sp>
        <p:nvSpPr>
          <p:cNvPr id="3" name="Subtitle 2">
            <a:extLst>
              <a:ext uri="{FF2B5EF4-FFF2-40B4-BE49-F238E27FC236}">
                <a16:creationId xmlns:a16="http://schemas.microsoft.com/office/drawing/2014/main" id="{14EFA141-2B8F-4FE4-938E-51B614375DF2}"/>
              </a:ext>
            </a:extLst>
          </p:cNvPr>
          <p:cNvSpPr>
            <a:spLocks noGrp="1"/>
          </p:cNvSpPr>
          <p:nvPr>
            <p:ph type="subTitle" idx="1"/>
          </p:nvPr>
        </p:nvSpPr>
        <p:spPr>
          <a:xfrm>
            <a:off x="126519" y="5011486"/>
            <a:ext cx="12157495" cy="1732080"/>
          </a:xfrm>
        </p:spPr>
        <p:txBody>
          <a:bodyPr>
            <a:normAutofit fontScale="92500"/>
          </a:bodyPr>
          <a:lstStyle/>
          <a:p>
            <a:r>
              <a:rPr lang="en-US" dirty="0"/>
              <a:t>Navigate to the website - </a:t>
            </a:r>
            <a:r>
              <a:rPr lang="en-US" dirty="0">
                <a:solidFill>
                  <a:srgbClr val="FF0000"/>
                </a:solidFill>
              </a:rPr>
              <a:t>maketheconnection.net</a:t>
            </a:r>
          </a:p>
          <a:p>
            <a:r>
              <a:rPr lang="en-US" dirty="0"/>
              <a:t>On the website you will see many videos of success stories by Veterans and their Family and Friends.</a:t>
            </a:r>
          </a:p>
          <a:p>
            <a:r>
              <a:rPr lang="en-US" dirty="0"/>
              <a:t>Sample video link below.</a:t>
            </a:r>
          </a:p>
          <a:p>
            <a:r>
              <a:rPr lang="en-US" dirty="0">
                <a:hlinkClick r:id="rId2"/>
              </a:rPr>
              <a:t>https://www.youtube.com/watch?v=SDBfEulDLtk#action=share</a:t>
            </a:r>
            <a:endParaRPr lang="en-US" dirty="0"/>
          </a:p>
        </p:txBody>
      </p:sp>
      <p:pic>
        <p:nvPicPr>
          <p:cNvPr id="5" name="Picture 4">
            <a:extLst>
              <a:ext uri="{FF2B5EF4-FFF2-40B4-BE49-F238E27FC236}">
                <a16:creationId xmlns:a16="http://schemas.microsoft.com/office/drawing/2014/main" id="{2B0A209D-84A8-42EA-BF5E-6B7633B14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06" y="2314081"/>
            <a:ext cx="8116786" cy="2629284"/>
          </a:xfrm>
          <a:prstGeom prst="rect">
            <a:avLst/>
          </a:prstGeom>
        </p:spPr>
      </p:pic>
      <p:pic>
        <p:nvPicPr>
          <p:cNvPr id="7" name="Picture 6">
            <a:extLst>
              <a:ext uri="{FF2B5EF4-FFF2-40B4-BE49-F238E27FC236}">
                <a16:creationId xmlns:a16="http://schemas.microsoft.com/office/drawing/2014/main" id="{9758D236-91A6-4423-8170-06E21BA83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203" y="1046045"/>
            <a:ext cx="7899592" cy="1191718"/>
          </a:xfrm>
          <a:prstGeom prst="rect">
            <a:avLst/>
          </a:prstGeom>
        </p:spPr>
      </p:pic>
    </p:spTree>
    <p:extLst>
      <p:ext uri="{BB962C8B-B14F-4D97-AF65-F5344CB8AC3E}">
        <p14:creationId xmlns:p14="http://schemas.microsoft.com/office/powerpoint/2010/main" val="219914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40821</TotalTime>
  <Words>3707</Words>
  <Application>Microsoft Office PowerPoint</Application>
  <PresentationFormat>Widescreen</PresentationFormat>
  <Paragraphs>345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Script MT Bold</vt:lpstr>
      <vt:lpstr>Times New Roman</vt:lpstr>
      <vt:lpstr>Office Theme</vt:lpstr>
      <vt:lpstr>Welcome to the “VA Benefits Seminar for Veterans &amp; Family”</vt:lpstr>
      <vt:lpstr> Thanks to the First Baptist Church of Shelburn for letting us use this facility.  Sunday Service 10:00am  FREE - Tuesday Night Dinner at 5:30 </vt:lpstr>
      <vt:lpstr>PowerPoint Presentation</vt:lpstr>
      <vt:lpstr>Office Contact Information</vt:lpstr>
      <vt:lpstr>Goals for this Seminar</vt:lpstr>
      <vt:lpstr>PowerPoint Presentation</vt:lpstr>
      <vt:lpstr>Suicide Prevention is goal #1 We must help struggling Veterans and their families.  Call the number below to talk with someone.  Our office hands out a lot of items for Suicide Prevention. Please take and distribute these items on the table. We can’t help them if they are no longer with us.</vt:lpstr>
      <vt:lpstr>Post Traumatic Stress Disorder</vt:lpstr>
      <vt:lpstr>maketheconnection.net – Helpful Videos Select your service criteria and your circumstance – Connection Cards on the table</vt:lpstr>
      <vt:lpstr>What we will cover.</vt:lpstr>
      <vt:lpstr>Homeless and low income Veterans &amp; Families</vt:lpstr>
      <vt:lpstr>Homeless and low income Veterans &amp; Families</vt:lpstr>
      <vt:lpstr>Helpful Contact Information</vt:lpstr>
      <vt:lpstr>Helpful Services</vt:lpstr>
      <vt:lpstr>Helpful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Veterans Affairs</dc:creator>
  <cp:lastModifiedBy>Veterans Affairs</cp:lastModifiedBy>
  <cp:revision>883</cp:revision>
  <dcterms:created xsi:type="dcterms:W3CDTF">2019-11-19T18:43:24Z</dcterms:created>
  <dcterms:modified xsi:type="dcterms:W3CDTF">2020-02-07T13:25:32Z</dcterms:modified>
</cp:coreProperties>
</file>